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47.jpg" ContentType="image/png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4146" r:id="rId1"/>
  </p:sldMasterIdLst>
  <p:notesMasterIdLst>
    <p:notesMasterId r:id="rId40"/>
  </p:notesMasterIdLst>
  <p:sldIdLst>
    <p:sldId id="484" r:id="rId2"/>
    <p:sldId id="483" r:id="rId3"/>
    <p:sldId id="467" r:id="rId4"/>
    <p:sldId id="468" r:id="rId5"/>
    <p:sldId id="481" r:id="rId6"/>
    <p:sldId id="469" r:id="rId7"/>
    <p:sldId id="490" r:id="rId8"/>
    <p:sldId id="491" r:id="rId9"/>
    <p:sldId id="470" r:id="rId10"/>
    <p:sldId id="471" r:id="rId11"/>
    <p:sldId id="493" r:id="rId12"/>
    <p:sldId id="472" r:id="rId13"/>
    <p:sldId id="473" r:id="rId14"/>
    <p:sldId id="494" r:id="rId15"/>
    <p:sldId id="474" r:id="rId16"/>
    <p:sldId id="495" r:id="rId17"/>
    <p:sldId id="475" r:id="rId18"/>
    <p:sldId id="497" r:id="rId19"/>
    <p:sldId id="496" r:id="rId20"/>
    <p:sldId id="498" r:id="rId21"/>
    <p:sldId id="492" r:id="rId22"/>
    <p:sldId id="429" r:id="rId23"/>
    <p:sldId id="476" r:id="rId24"/>
    <p:sldId id="478" r:id="rId25"/>
    <p:sldId id="480" r:id="rId26"/>
    <p:sldId id="479" r:id="rId27"/>
    <p:sldId id="409" r:id="rId28"/>
    <p:sldId id="488" r:id="rId29"/>
    <p:sldId id="418" r:id="rId30"/>
    <p:sldId id="450" r:id="rId31"/>
    <p:sldId id="499" r:id="rId32"/>
    <p:sldId id="487" r:id="rId33"/>
    <p:sldId id="456" r:id="rId34"/>
    <p:sldId id="485" r:id="rId35"/>
    <p:sldId id="486" r:id="rId36"/>
    <p:sldId id="482" r:id="rId37"/>
    <p:sldId id="466" r:id="rId38"/>
    <p:sldId id="38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D5D9F4F-4BFE-4971-99DB-EA1F606F8839}">
          <p14:sldIdLst>
            <p14:sldId id="484"/>
            <p14:sldId id="483"/>
            <p14:sldId id="467"/>
            <p14:sldId id="468"/>
            <p14:sldId id="481"/>
            <p14:sldId id="469"/>
            <p14:sldId id="490"/>
            <p14:sldId id="491"/>
            <p14:sldId id="470"/>
            <p14:sldId id="471"/>
            <p14:sldId id="493"/>
            <p14:sldId id="472"/>
            <p14:sldId id="473"/>
            <p14:sldId id="494"/>
            <p14:sldId id="474"/>
            <p14:sldId id="495"/>
            <p14:sldId id="475"/>
            <p14:sldId id="497"/>
            <p14:sldId id="496"/>
            <p14:sldId id="498"/>
            <p14:sldId id="492"/>
            <p14:sldId id="429"/>
            <p14:sldId id="476"/>
            <p14:sldId id="478"/>
            <p14:sldId id="480"/>
            <p14:sldId id="479"/>
            <p14:sldId id="409"/>
            <p14:sldId id="488"/>
            <p14:sldId id="418"/>
          </p14:sldIdLst>
        </p14:section>
        <p14:section name="Раздел без заголовка" id="{8B7AD54B-DF36-4851-B41C-4207EFB85C31}">
          <p14:sldIdLst>
            <p14:sldId id="450"/>
            <p14:sldId id="499"/>
            <p14:sldId id="487"/>
            <p14:sldId id="456"/>
            <p14:sldId id="485"/>
            <p14:sldId id="486"/>
            <p14:sldId id="482"/>
            <p14:sldId id="466"/>
            <p14:sldId id="3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80485" autoAdjust="0"/>
  </p:normalViewPr>
  <p:slideViewPr>
    <p:cSldViewPr snapToGrid="0">
      <p:cViewPr varScale="1">
        <p:scale>
          <a:sx n="68" d="100"/>
          <a:sy n="68" d="100"/>
        </p:scale>
        <p:origin x="11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CDC3F3-E003-4319-8D80-06DE3750CD7E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84D81-BED6-441A-A556-BF3E68915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32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84D81-BED6-441A-A556-BF3E6891541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108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84D81-BED6-441A-A556-BF3E6891541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372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2420 чел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AD6D98-02DE-40EF-A6F8-3D5A15F08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560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2420 чел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AD6D98-02DE-40EF-A6F8-3D5A15F08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13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84D81-BED6-441A-A556-BF3E68915412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35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592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01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09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752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080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081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588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985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36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73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224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963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351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778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90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450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20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F72F32A-8236-49F5-A8CF-40883586D2E2}" type="datetimeFigureOut">
              <a:rPr lang="ru-RU" smtClean="0"/>
              <a:t>28.08.2023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B33DD1-A160-4D23-A142-BF26BADF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17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  <p:sldLayoutId id="2147484158" r:id="rId12"/>
    <p:sldLayoutId id="2147484159" r:id="rId13"/>
    <p:sldLayoutId id="2147484160" r:id="rId14"/>
    <p:sldLayoutId id="2147484161" r:id="rId15"/>
    <p:sldLayoutId id="2147484162" r:id="rId16"/>
    <p:sldLayoutId id="214748416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eg"/><Relationship Id="rId7" Type="http://schemas.openxmlformats.org/officeDocument/2006/relationships/image" Target="../media/image41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png"/><Relationship Id="rId9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4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7" Type="http://schemas.openxmlformats.org/officeDocument/2006/relationships/image" Target="../media/image14.svg"/><Relationship Id="rId12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5" Type="http://schemas.openxmlformats.org/officeDocument/2006/relationships/image" Target="../media/image12.svg"/><Relationship Id="rId10" Type="http://schemas.openxmlformats.org/officeDocument/2006/relationships/image" Target="../media/image12.png"/><Relationship Id="rId9" Type="http://schemas.openxmlformats.org/officeDocument/2006/relationships/image" Target="../media/image16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jpg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53960" y="1682592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Августовская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образования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МР «Табасаранский район»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2023г.</a:t>
            </a:r>
          </a:p>
        </p:txBody>
      </p:sp>
      <p:pic>
        <p:nvPicPr>
          <p:cNvPr id="7" name="Picture 2" descr="Сайт администрации МР «Табасаранский район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352" y="4863048"/>
            <a:ext cx="6053328" cy="127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971759" y="814543"/>
            <a:ext cx="2437485" cy="1183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066" y="669183"/>
            <a:ext cx="2633472" cy="146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2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38488" y="620889"/>
            <a:ext cx="8827911" cy="1343378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(профильный уровень)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70044" y="2940581"/>
            <a:ext cx="8858312" cy="7404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Неудовлетворительные оценки получили по одному выпускнику :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«Гюхрягская СОШ», «Дарвагская СОШ № 1».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70044" y="1871788"/>
            <a:ext cx="8858312" cy="7294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Успеваемость 92 % (2022г. – 79 %)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70044" y="4188147"/>
            <a:ext cx="8858312" cy="8108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Халагская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СОШ»,»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Дюбекская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 - 70 баллов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097963" y="829385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3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2932" y="791502"/>
            <a:ext cx="809413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 (базовый уровень)</a:t>
            </a:r>
          </a:p>
          <a:p>
            <a:pPr algn="ctr">
              <a:buNone/>
            </a:pP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45866" y="1563419"/>
            <a:ext cx="8858312" cy="3414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Успеваемость 92,3 % (2022г. – 92,5 %)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45866" y="2164469"/>
            <a:ext cx="8858312" cy="9378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Наибольшее количество неудовлетворительных отметок: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«Джульджагская СОШ» и  «Сиртичская СОШ» - 3.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</a:t>
            </a:r>
            <a:r>
              <a:rPr lang="ru-RU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Курекская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СОШ» -2.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65956" y="3361984"/>
            <a:ext cx="9539111" cy="22898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«5» написали 58 выпускников из 27 школ.</a:t>
            </a:r>
          </a:p>
          <a:p>
            <a:pPr algn="ctr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Наибольшее количество пятерок получили участники ЕГЭ из МКОУ «Хучнинская СОШ №2»,«Гимназия Табасаранского района»- 5 ., «Татильская 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СОШ»,»,Чулатская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СОШ», «Ягдыгская СОШ №1» -4, «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Ерсинская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СОШ», «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Сиртичская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СОШ», «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Тинитская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 - 3.</a:t>
            </a:r>
            <a:endParaRPr lang="ru-RU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8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85066" y="773412"/>
            <a:ext cx="5836356" cy="3584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 rot="21446430">
            <a:off x="3535363" y="1323975"/>
            <a:ext cx="8656637" cy="230505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1676" y="1399822"/>
            <a:ext cx="8763480" cy="6828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85 % (2021г. – 92 %)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61676" y="2336800"/>
            <a:ext cx="8763479" cy="8579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преодолели проходной балл 6 выпускника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19245" y="3567288"/>
            <a:ext cx="8692526" cy="173848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Туруфская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СОШ» - 78 баллов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26954" y="773411"/>
            <a:ext cx="1260785" cy="47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12311" y="972668"/>
            <a:ext cx="5159022" cy="647700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67556"/>
            <a:ext cx="7205663" cy="623888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862664" y="2751894"/>
            <a:ext cx="8493158" cy="13137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три выпускника не </a:t>
            </a:r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преодолели </a:t>
            </a:r>
            <a:r>
              <a:rPr lang="ru-RU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проходной балл.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62666" y="1929496"/>
            <a:ext cx="8493157" cy="364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Успеваемость 81% (2022г. – 85 %)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62665" y="4289778"/>
            <a:ext cx="8493157" cy="9333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Шиленская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 » - 52 баллов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26954" y="773411"/>
            <a:ext cx="1260785" cy="4796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170509" y="839672"/>
            <a:ext cx="1260785" cy="47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6844" y="2133600"/>
            <a:ext cx="8858312" cy="8015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61 % (2022г. – 68 %)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50212" y="4120445"/>
            <a:ext cx="8858312" cy="15691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«Татильская  СОШ» - Магомедова Г.А. (93 баллов)</a:t>
            </a:r>
          </a:p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Рашидова А.В., МКОУ «Гимназия Табасаранского района» - 93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6844" y="3273779"/>
            <a:ext cx="8858312" cy="6886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 </a:t>
            </a:r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преодолели </a:t>
            </a:r>
            <a:r>
              <a:rPr lang="ru-RU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проходные баллы 32 выпускника.</a:t>
            </a:r>
            <a:endParaRPr lang="ru-RU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022" y="1317935"/>
            <a:ext cx="4199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61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86845" y="885863"/>
            <a:ext cx="8229600" cy="508000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ОБЩЕСТВОЗНАНИЕ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66844" y="1883732"/>
            <a:ext cx="7191406" cy="184054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13600" y="2418663"/>
            <a:ext cx="8858312" cy="6881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выпускника не набрали проходной минимальный балл.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13600" y="1700710"/>
            <a:ext cx="8858312" cy="5285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68 % (2022г. – 73,5 %)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13600" y="3413666"/>
            <a:ext cx="8858312" cy="9615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Джульджагская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 - 90 баллов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1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6844" y="2878668"/>
            <a:ext cx="8858312" cy="722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Успеваемость 50 % (2022г. – 67 %)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3556" y="1697756"/>
            <a:ext cx="6626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66844" y="3793068"/>
            <a:ext cx="8858312" cy="1095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Джулинская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СОШ» - 61 балл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8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84058" y="1143695"/>
            <a:ext cx="8229600" cy="50006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 flipH="1">
            <a:off x="10605155" y="2573867"/>
            <a:ext cx="45719" cy="521283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81332" y="1966075"/>
            <a:ext cx="8858312" cy="3929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Успеваемость 100 % (2022г. – 46,3 %)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69702" y="3003625"/>
            <a:ext cx="8858312" cy="7858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Дюбекская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 - 63 балла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0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17510" y="2032000"/>
            <a:ext cx="8707646" cy="7540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65 % (2022г. -57%)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17510" y="2928936"/>
            <a:ext cx="8707645" cy="15188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«Кужникская СОШ» - 62 балла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09244" y="1234912"/>
            <a:ext cx="5034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ИНФОРМАТИКА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48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17510" y="2171705"/>
            <a:ext cx="8858312" cy="535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69 % (2022г. – 73 %)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9778" y="941400"/>
            <a:ext cx="3183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БИОЛОГИЯ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7792" y="484237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17510" y="3194756"/>
            <a:ext cx="8707645" cy="1253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«Татильская  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СОШ» -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балла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86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1508760" y="1659767"/>
            <a:ext cx="8942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муниципальной системы образования в контексте основных национальных  ориентиров: достижения, проблемы, перспективы»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47" y="669183"/>
            <a:ext cx="1764626" cy="1099110"/>
          </a:xfrm>
          <a:prstGeom prst="rect">
            <a:avLst/>
          </a:prstGeom>
        </p:spPr>
      </p:pic>
      <p:pic>
        <p:nvPicPr>
          <p:cNvPr id="8" name="Picture 2" descr="Сайт администрации МР «Табасаранский район»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708" y="4481689"/>
            <a:ext cx="4178935" cy="151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066" y="669183"/>
            <a:ext cx="2633472" cy="146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17510" y="2336800"/>
            <a:ext cx="8707646" cy="7540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 (2022г.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%) 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17510" y="3517940"/>
            <a:ext cx="8707645" cy="9298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балл: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Джульджагская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СОШ» -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40810" y="1336512"/>
            <a:ext cx="4716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ИНОСТРАННЫЙ ЯЗЫК 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30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FD277A-F57E-43A0-9BE4-43FF2F2FF3F3}"/>
              </a:ext>
            </a:extLst>
          </p:cNvPr>
          <p:cNvSpPr/>
          <p:nvPr/>
        </p:nvSpPr>
        <p:spPr>
          <a:xfrm>
            <a:off x="598835" y="513041"/>
            <a:ext cx="74501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осударственной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итоговой аттестации в 9-х классах в форме ОГЭ и ГВЭ были зарегистрированы –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роведения ГИА-9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созданы пункты проведения экзаменов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базе МКОУ «Хучнинский многопрофильный лицей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1» и МКОУ «Ханагская СОШ».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DBA405-0B6F-4C3F-9A95-2DF5D015C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78" y="1388533"/>
            <a:ext cx="3465689" cy="416183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484EC09-2CD4-463E-957C-6DE709176A21}"/>
              </a:ext>
            </a:extLst>
          </p:cNvPr>
          <p:cNvSpPr/>
          <p:nvPr/>
        </p:nvSpPr>
        <p:spPr>
          <a:xfrm>
            <a:off x="598836" y="2967391"/>
            <a:ext cx="745014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опущены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823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 девятых классов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145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ученика, к сожалению, не получили аттестаты в этом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году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Успеваемость по русскому языку составила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88%.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 2022г.-95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75%.в 2022г.-85%,по биологии-84% в 2022г.- 82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истории 68% в 2022г.-100%, по обществознанию 72% в 2022г.-72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%,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химии 83%, в 2022г.-100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%,по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информатике 84%,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2022г.- 84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%,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географии 65%. В 2022г.82%,по физике  100% также 100%.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7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DDE1F94-5CE6-41F8-8A7A-156E4FD18ADA}"/>
              </a:ext>
            </a:extLst>
          </p:cNvPr>
          <p:cNvSpPr/>
          <p:nvPr/>
        </p:nvSpPr>
        <p:spPr>
          <a:xfrm rot="10800000" flipV="1">
            <a:off x="1319752" y="622169"/>
            <a:ext cx="101338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Аттестаты особого образца (с отличием) об основном общем образовании вручены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</a:rPr>
              <a:t>20</a:t>
            </a:r>
            <a:r>
              <a:rPr lang="ru-RU" sz="3200" b="1" dirty="0" smtClean="0">
                <a:solidFill>
                  <a:srgbClr val="C0504D"/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учащимся</a:t>
            </a:r>
            <a:endParaRPr lang="ru-RU" sz="32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E66022-0E9E-4A55-B1A0-7D83D9FEE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702" y="2677259"/>
            <a:ext cx="2889509" cy="27432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99" y="2102177"/>
            <a:ext cx="8045254" cy="43269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192781" y="1351834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0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32122" y="668674"/>
            <a:ext cx="5592689" cy="1235281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КОМПЛЕКС ПРОЦЕДУР ОЦЕНКИ КАЧЕСТВА ОБРАЗОВАНИЯ И ГОСУДАРСТВЕННОЙ ИТОГОВОЙ АТТЕСТАЦИИ: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4032" y="668675"/>
            <a:ext cx="11371274" cy="5831712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1172" y="1608484"/>
            <a:ext cx="6670543" cy="2793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всероссийские проверочные работы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ВПР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национальные исследования качества образования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НИКО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диагностические работы по оценке функциональной грамотности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единый государственный экзамен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ЕГЭ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основной государственный экзамен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ОГЭ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DA4028B-E27D-258B-E6ED-3D9498671A16}"/>
              </a:ext>
            </a:extLst>
          </p:cNvPr>
          <p:cNvSpPr/>
          <p:nvPr/>
        </p:nvSpPr>
        <p:spPr>
          <a:xfrm>
            <a:off x="6576164" y="1009185"/>
            <a:ext cx="5046645" cy="2265612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000" b="1" u="sng" dirty="0">
                <a:solidFill>
                  <a:schemeClr val="tx1"/>
                </a:solidFill>
                <a:latin typeface="Arial Black" panose="020B0A04020102020204" pitchFamily="34" charset="0"/>
              </a:rPr>
              <a:t>ТАБАСАРАНСКИЙ РАЙОН </a:t>
            </a:r>
            <a:endParaRPr kumimoji="0" lang="ru-RU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9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ШКОЛ ИЗ </a:t>
            </a:r>
            <a:r>
              <a:rPr lang="en-US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58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С ПРИЗНАКАМИ НЕОБЪЕКТИВНОСТИ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</a:rPr>
              <a:t>(16%)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D278DA9-FFF3-6500-0B04-1A08DECACF37}"/>
              </a:ext>
            </a:extLst>
          </p:cNvPr>
          <p:cNvSpPr/>
          <p:nvPr/>
        </p:nvSpPr>
        <p:spPr>
          <a:xfrm>
            <a:off x="363256" y="4706137"/>
            <a:ext cx="11352050" cy="1650761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dirty="0">
              <a:solidFill>
                <a:prstClr val="white"/>
              </a:solidFill>
              <a:highlight>
                <a:srgbClr val="000080"/>
              </a:highlight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00" b="1" dirty="0">
              <a:solidFill>
                <a:prstClr val="white"/>
              </a:solidFill>
              <a:highlight>
                <a:srgbClr val="000080"/>
              </a:highlight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prstClr val="white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ОО С МАРКЕРОМ НЕОБЪЕКТИВНОСТИ В 2022 Г. (завышенные результаты):</a:t>
            </a:r>
          </a:p>
          <a:p>
            <a:pPr algn="ctr">
              <a:lnSpc>
                <a:spcPct val="150000"/>
              </a:lnSpc>
            </a:pPr>
            <a:endParaRPr lang="ru-RU" sz="500" b="1" dirty="0">
              <a:solidFill>
                <a:prstClr val="white"/>
              </a:solidFill>
              <a:highlight>
                <a:srgbClr val="E75F5B"/>
              </a:highlight>
              <a:latin typeface="Arial Black" panose="020B0A04020102020204" pitchFamily="34" charset="0"/>
            </a:endParaRPr>
          </a:p>
          <a:p>
            <a:pPr algn="ctr"/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Дюбекская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МКОУ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Кужникская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 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Гюхрягская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Тинитская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 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Аркитская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 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Цухтыгская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  </a:t>
            </a:r>
          </a:p>
          <a:p>
            <a:pPr algn="ctr"/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Гелинбатанская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 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Рущульская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r>
              <a:rPr lang="en-US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; </a:t>
            </a:r>
            <a:r>
              <a:rPr lang="ru-RU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МКОУ «</a:t>
            </a:r>
            <a:r>
              <a:rPr lang="ru-RU" b="1" dirty="0" err="1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Цанакская</a:t>
            </a:r>
            <a:r>
              <a:rPr lang="ru-RU" sz="1900" b="1" dirty="0">
                <a:solidFill>
                  <a:prstClr val="white"/>
                </a:solidFill>
                <a:highlight>
                  <a:srgbClr val="64131F"/>
                </a:highlight>
                <a:latin typeface="Arial Black" panose="020B0A04020102020204" pitchFamily="34" charset="0"/>
              </a:rPr>
              <a:t> СОШ»</a:t>
            </a:r>
            <a:endParaRPr lang="ru-RU" sz="2000" b="1" dirty="0">
              <a:solidFill>
                <a:prstClr val="white"/>
              </a:solidFill>
              <a:highlight>
                <a:srgbClr val="000080"/>
              </a:highlight>
              <a:latin typeface="Arial Black" panose="020B0A040201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375403" y="69476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0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27" y="751667"/>
            <a:ext cx="3907817" cy="26163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378" y="672644"/>
            <a:ext cx="4673600" cy="528023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3827" y="3921551"/>
            <a:ext cx="57220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–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1232 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участников</a:t>
            </a:r>
            <a:endParaRPr lang="en-US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(52 победителя и 227призеров )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Региональный 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: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(призер - 1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Курбанов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Мурад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Рамисович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ученик 10 класса МКОУ « Ханагская СОШ»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9958585" y="855123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2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055" y="532992"/>
            <a:ext cx="4462743" cy="24341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36023" y="2309677"/>
            <a:ext cx="3123572" cy="45975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98945" y="2366862"/>
            <a:ext cx="2970135" cy="45807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499621" y="854501"/>
            <a:ext cx="5596379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Республиканской олимпиады по естественным наукам, которая была проведена 15 апреля 2023 года. Ученица 11 класса МКОУ «Татильская СОШ»,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Абакарова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Луиза - призер по биологии; Курбанов Абдул, 10 класс, МКОУ «Хучнинский многопрофильный лицей № 1» - призер по экологии. 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499621" y="53299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413" y="626698"/>
            <a:ext cx="2132498" cy="1682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526448"/>
            <a:ext cx="2664592" cy="16983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67712" y="172619"/>
            <a:ext cx="8668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Roboto"/>
              </a:rPr>
              <a:t> О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Roboto"/>
              </a:rPr>
              <a:t>лимпиада по математике им. </a:t>
            </a:r>
            <a:r>
              <a:rPr lang="ru-RU" b="0" i="0" dirty="0" err="1" smtClean="0">
                <a:solidFill>
                  <a:srgbClr val="333333"/>
                </a:solidFill>
                <a:effectLst/>
                <a:latin typeface="Roboto"/>
              </a:rPr>
              <a:t>Зейдуллы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Roboto"/>
              </a:rPr>
              <a:t> </a:t>
            </a:r>
            <a:r>
              <a:rPr lang="ru-RU" b="0" i="0" dirty="0" err="1" smtClean="0">
                <a:solidFill>
                  <a:srgbClr val="333333"/>
                </a:solidFill>
                <a:effectLst/>
                <a:latin typeface="Roboto"/>
              </a:rPr>
              <a:t>Юзбекова</a:t>
            </a:r>
            <a:endParaRPr lang="ru-RU" b="0" i="0" dirty="0">
              <a:solidFill>
                <a:srgbClr val="333333"/>
              </a:solidFill>
              <a:effectLst/>
              <a:latin typeface="Roboto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123" y="680840"/>
            <a:ext cx="2449689" cy="15742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90" y="2674953"/>
            <a:ext cx="3083418" cy="30778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024" y="644233"/>
            <a:ext cx="2171532" cy="20113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822" y="2884102"/>
            <a:ext cx="2887448" cy="28687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59" y="2799644"/>
            <a:ext cx="3787312" cy="28404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54842" y="626698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0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1E6230-BED1-487E-A03F-D2A353058C09}"/>
              </a:ext>
            </a:extLst>
          </p:cNvPr>
          <p:cNvSpPr txBox="1"/>
          <p:nvPr/>
        </p:nvSpPr>
        <p:spPr>
          <a:xfrm>
            <a:off x="1710885" y="628781"/>
            <a:ext cx="7040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 профессионального мастерства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FD277A-F57E-43A0-9BE4-43FF2F2FF3F3}"/>
              </a:ext>
            </a:extLst>
          </p:cNvPr>
          <p:cNvSpPr/>
          <p:nvPr/>
        </p:nvSpPr>
        <p:spPr>
          <a:xfrm>
            <a:off x="891822" y="1224793"/>
            <a:ext cx="72361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онкурса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года-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Табасарана 2022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-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Рустамова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Аксана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Теймуровна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химии МКОУ «Хучнинский многопрофильный лицей №1».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EACEC18-83CB-4E90-B5EA-B2D91F026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472537"/>
            <a:ext cx="1721743" cy="160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59708" y="2847473"/>
            <a:ext cx="40075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Конкурс </a:t>
            </a:r>
            <a:r>
              <a:rPr lang="ru-RU" sz="2400" b="1" dirty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«Лучший учитель родного языка Дагестана-2023г</a:t>
            </a:r>
            <a:r>
              <a:rPr lang="ru-RU" sz="2400" b="1" dirty="0" smtClean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.».</a:t>
            </a:r>
            <a:r>
              <a:rPr lang="ru-RU" sz="2400" dirty="0" smtClean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Призёр </a:t>
            </a:r>
            <a: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учитель родного языка МКОУ «Рушульская СОШ»</a:t>
            </a:r>
          </a:p>
          <a:p>
            <a:pPr algn="ctr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Сефербекова</a:t>
            </a:r>
            <a: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Лейла </a:t>
            </a:r>
            <a:r>
              <a:rPr lang="ru-RU" sz="2400" dirty="0" err="1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Исамутдиновна</a:t>
            </a:r>
            <a:endParaRPr lang="ru-RU" sz="2400" dirty="0">
              <a:effectLst/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9" y="3040675"/>
            <a:ext cx="3187029" cy="25705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774" y="2346576"/>
            <a:ext cx="4012005" cy="32784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085509" y="766085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5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22" y="632178"/>
            <a:ext cx="5531556" cy="54073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6886222" y="3552838"/>
            <a:ext cx="42107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Победитель республиканского конкурса профессионального мастерства классных руководителей общеобразовательных организации «Самый классный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классный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»  Магомедова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Мильянат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Гюлаваевна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учитель МКОУ « Хучнинская СОШ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769" y="673933"/>
            <a:ext cx="3995399" cy="26619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54842" y="626698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FD277A-F57E-43A0-9BE4-43FF2F2FF3F3}"/>
              </a:ext>
            </a:extLst>
          </p:cNvPr>
          <p:cNvSpPr/>
          <p:nvPr/>
        </p:nvSpPr>
        <p:spPr>
          <a:xfrm>
            <a:off x="243282" y="1166842"/>
            <a:ext cx="94376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36" y="543310"/>
            <a:ext cx="5503111" cy="31304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25385" y="2690336"/>
            <a:ext cx="48736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 целях реализации федерального проекта «Современная школа» национального проекта «Образование» на базе общеобразовательных организаций уже созданы и функционируют 41 центр «Точка роста», 8 из которых введены в этом году.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54842" y="626698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643466"/>
            <a:ext cx="9358346" cy="507975"/>
          </a:xfrm>
        </p:spPr>
        <p:txBody>
          <a:bodyPr>
            <a:noAutofit/>
          </a:bodyPr>
          <a:lstStyle/>
          <a:p>
            <a:r>
              <a:rPr lang="ru-RU" sz="1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1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Сеть образовательных организаций общего и дополнительного образования  МР «Табасаранский район»</a:t>
            </a:r>
            <a:endParaRPr lang="ru-RU" sz="1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928672"/>
            <a:ext cx="8229600" cy="5197493"/>
          </a:xfrm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1833" y="1490473"/>
            <a:ext cx="3287306" cy="43007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Общеобразовательные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организации – 58</a:t>
            </a: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обучающиеся – 8 00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педагогические    работники – 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33</a:t>
            </a:r>
          </a:p>
          <a:p>
            <a:r>
              <a:rPr lang="ru-RU" dirty="0"/>
              <a:t>    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14890" y="1490471"/>
            <a:ext cx="2777732" cy="43007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Дошкольные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образовательные организации – 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воспитанники – 1 810</a:t>
            </a: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педагогические работники – 287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39074" y="1532893"/>
            <a:ext cx="2330615" cy="42583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Учреждения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дополнительного образования детей – 5</a:t>
            </a: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охвачено дополнительным образованием 5864</a:t>
            </a:r>
          </a:p>
          <a:p>
            <a:pPr algn="ctr"/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педагогические работники – 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66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7" name="Рисунок 6" descr="Человек ест">
            <a:extLst>
              <a:ext uri="{FF2B5EF4-FFF2-40B4-BE49-F238E27FC236}">
                <a16:creationId xmlns:a16="http://schemas.microsoft.com/office/drawing/2014/main" id="{77A37954-0ECC-A14D-BEB3-D07759599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40179" y="1632107"/>
            <a:ext cx="914400" cy="914400"/>
          </a:xfrm>
          <a:prstGeom prst="rect">
            <a:avLst/>
          </a:prstGeom>
        </p:spPr>
      </p:pic>
      <p:pic>
        <p:nvPicPr>
          <p:cNvPr id="8" name="Рисунок 7" descr="Ребенок с шариком">
            <a:extLst>
              <a:ext uri="{FF2B5EF4-FFF2-40B4-BE49-F238E27FC236}">
                <a16:creationId xmlns:a16="http://schemas.microsoft.com/office/drawing/2014/main" id="{59C4A67F-71A3-C240-BF68-90EC1F8F4A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81987" y="1532893"/>
            <a:ext cx="914400" cy="829558"/>
          </a:xfrm>
          <a:prstGeom prst="rect">
            <a:avLst/>
          </a:prstGeom>
        </p:spPr>
      </p:pic>
      <p:pic>
        <p:nvPicPr>
          <p:cNvPr id="9" name="Рисунок 8" descr="Школьник">
            <a:extLst>
              <a:ext uri="{FF2B5EF4-FFF2-40B4-BE49-F238E27FC236}">
                <a16:creationId xmlns:a16="http://schemas.microsoft.com/office/drawing/2014/main" id="{0F6301B3-318E-154A-A16B-BBB8628D43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32039" y="1448051"/>
            <a:ext cx="914400" cy="9144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85960" y="5147733"/>
            <a:ext cx="1481779" cy="10837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96456" y="625553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9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8B5AB89-7092-4AB8-A4C0-E1809F5B5C40}"/>
              </a:ext>
            </a:extLst>
          </p:cNvPr>
          <p:cNvSpPr/>
          <p:nvPr/>
        </p:nvSpPr>
        <p:spPr>
          <a:xfrm>
            <a:off x="5527907" y="1351508"/>
            <a:ext cx="63588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муниципалитете реализуется проект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«Футбол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утбольная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Шиленская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стали призерами Школьной футбольной лиги Дагестана.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54C6ABF9-90DF-42E9-BA73-E1182E8C3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71" b="91818" l="10000" r="90000">
                        <a14:foregroundMark x1="41667" y1="10390" x2="41667" y2="10390"/>
                        <a14:foregroundMark x1="33690" y1="8701" x2="33690" y2="8701"/>
                        <a14:foregroundMark x1="67262" y1="60909" x2="67262" y2="60909"/>
                        <a14:foregroundMark x1="60000" y1="91818" x2="60000" y2="91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933" y="3687411"/>
            <a:ext cx="3172178" cy="265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54842" y="626698"/>
            <a:ext cx="1362763" cy="7718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132" y="1095023"/>
            <a:ext cx="4037775" cy="440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1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63390" y="1948814"/>
            <a:ext cx="3805213" cy="33602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156" y="1726343"/>
            <a:ext cx="4857821" cy="38052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91644" y="649693"/>
            <a:ext cx="6287014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Брейн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-ринг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борная команда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нашего района заняв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второе место.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017775" y="735533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3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9599"/>
            <a:ext cx="4233334" cy="55140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6756" y="806071"/>
            <a:ext cx="6502400" cy="484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реализации проекта цифровая образовательная среда: 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 году МКОУ «</a:t>
            </a:r>
            <a:r>
              <a:rPr lang="ru-RU" sz="2400" dirty="0" err="1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Сертильская</a:t>
            </a:r>
            <a:r>
              <a:rPr lang="ru-RU" sz="2400" dirty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СОШ» и «Хучнинская СОШ № 2</a:t>
            </a:r>
            <a:r>
              <a:rPr lang="ru-RU" sz="2400" dirty="0" smtClean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2022 году МКОУ «Гимназия Табасаранского района».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2733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 рамках реализации федерального проекта «ЦОС» национального проекта «Образование» МКОУ «Гимназия Табасаранского района» получили компьютерную оргтехнику.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609600" y="609599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5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E7DA02-5C43-4F32-88C4-947933F047BC}"/>
              </a:ext>
            </a:extLst>
          </p:cNvPr>
          <p:cNvSpPr/>
          <p:nvPr/>
        </p:nvSpPr>
        <p:spPr>
          <a:xfrm>
            <a:off x="394284" y="2090172"/>
            <a:ext cx="66776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Победитель республиканской научной конференции молодых исследователей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«Шаг в будущее»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- ученица МКОУ « Хучнинская СОШ №2»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Г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асанова Алина </a:t>
            </a:r>
            <a:r>
              <a:rPr lang="ru-RU" sz="28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Гасановна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921" y="778933"/>
            <a:ext cx="4454036" cy="5170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715731" y="567273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8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048" y="2024442"/>
            <a:ext cx="3442375" cy="229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7508B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РЕАЛИЗАЦИЯ                                                                        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федеральной программы капитального ремонта и оснащения школ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«МОДЕРНИЗАЦИЯ ШКОЛЬНЫХ СИСТЕМ ОБРАЗОВАНИЯ»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991" y="1230430"/>
            <a:ext cx="813122" cy="813122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5487776" y="1230430"/>
            <a:ext cx="3401522" cy="1714768"/>
            <a:chOff x="226026" y="902097"/>
            <a:chExt cx="3401522" cy="1714768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226026" y="907705"/>
              <a:ext cx="382600" cy="1709160"/>
              <a:chOff x="220367" y="2837177"/>
              <a:chExt cx="382600" cy="1709160"/>
            </a:xfrm>
          </p:grpSpPr>
          <p:sp>
            <p:nvSpPr>
              <p:cNvPr id="16" name="Прямоугольник 15"/>
              <p:cNvSpPr/>
              <p:nvPr/>
            </p:nvSpPr>
            <p:spPr>
              <a:xfrm rot="16200000">
                <a:off x="-468597" y="3526141"/>
                <a:ext cx="1709160" cy="331231"/>
              </a:xfrm>
              <a:prstGeom prst="rect">
                <a:avLst/>
              </a:prstGeom>
              <a:solidFill>
                <a:srgbClr val="0750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 rot="16200000">
                <a:off x="-111331" y="3569205"/>
                <a:ext cx="10592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2023 гг. </a:t>
                </a:r>
                <a:endPara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" name="Прямоугольник 12"/>
            <p:cNvSpPr/>
            <p:nvPr/>
          </p:nvSpPr>
          <p:spPr>
            <a:xfrm>
              <a:off x="1169841" y="902097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90711" y="1896072"/>
              <a:ext cx="1767250" cy="57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4800" b="1" dirty="0">
                  <a:solidFill>
                    <a:srgbClr val="E75F5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  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617110" y="1831574"/>
              <a:ext cx="20104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75F5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623601" y="4598779"/>
            <a:ext cx="2573709" cy="802986"/>
            <a:chOff x="2185690" y="1746504"/>
            <a:chExt cx="3909647" cy="992338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405" y="1746504"/>
              <a:ext cx="1282970" cy="992338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2185690" y="1746504"/>
              <a:ext cx="3909647" cy="780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0" dirty="0">
                  <a:solidFill>
                    <a:srgbClr val="07508B"/>
                  </a:solidFill>
                  <a:latin typeface="Arial Black" panose="020B0A040201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358706" y="1034120"/>
            <a:ext cx="9982622" cy="631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-150920" y="54984"/>
            <a:ext cx="1103494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solidFill>
                  <a:srgbClr val="E75F5B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КАПИТАЛЬНЫЙ РЕМОНТ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322829" y="43557"/>
            <a:ext cx="1748961" cy="99056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7B544F-5EED-02CE-7C4F-BA34934D2831}"/>
              </a:ext>
            </a:extLst>
          </p:cNvPr>
          <p:cNvSpPr/>
          <p:nvPr/>
        </p:nvSpPr>
        <p:spPr>
          <a:xfrm rot="10800000" flipV="1">
            <a:off x="6103557" y="1093865"/>
            <a:ext cx="4182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МКОУ «</a:t>
            </a:r>
            <a:r>
              <a:rPr lang="ru-RU" sz="2400" b="0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Гувлигская</a:t>
            </a:r>
            <a:r>
              <a:rPr lang="ru-RU" sz="24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СОШ»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C0AFEA0-8EC4-40BB-99F0-B1CFD56C6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78" y="4821423"/>
            <a:ext cx="4866443" cy="1325563"/>
          </a:xfrm>
        </p:spPr>
        <p:txBody>
          <a:bodyPr>
            <a:noAutofit/>
          </a:bodyPr>
          <a:lstStyle/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697" y="1715530"/>
            <a:ext cx="3412612" cy="21686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33" y="4380924"/>
            <a:ext cx="3815645" cy="18806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376" y="4044156"/>
            <a:ext cx="4583135" cy="235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6933" y="839863"/>
            <a:ext cx="9268178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школ в с.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Гюхраг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Сертиль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находятся на стадии получения государственной экспертизы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школы в с.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Джульджаг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заложены средства на 2025 год.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на проектирование по аварийным школам составлены и переданы в Правительство РД.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Строительства школы в с.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весь пакет документов направлен в Правительство РД для определения источника финансирования для разработки проектно-сметной документации.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77419" y="1089543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3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62756" y="901700"/>
            <a:ext cx="9368719" cy="1371600"/>
          </a:xfrm>
        </p:spPr>
        <p:txBody>
          <a:bodyPr>
            <a:noAutofit/>
          </a:bodyPr>
          <a:lstStyle/>
          <a:p>
            <a:r>
              <a:rPr lang="ru-RU" sz="2800" dirty="0" smtClean="0"/>
              <a:t> </a:t>
            </a:r>
            <a:r>
              <a:rPr lang="ru-RU" sz="2800" dirty="0"/>
              <a:t>Н</a:t>
            </a:r>
            <a:r>
              <a:rPr lang="ru-RU" sz="2800" dirty="0" smtClean="0"/>
              <a:t>ацпроекта </a:t>
            </a:r>
            <a:r>
              <a:rPr lang="ru-RU" sz="2800" dirty="0"/>
              <a:t>«Образование» </a:t>
            </a:r>
            <a:r>
              <a:rPr lang="ru-RU" sz="2800" dirty="0"/>
              <a:t>-</a:t>
            </a:r>
            <a:r>
              <a:rPr lang="ru-RU" sz="2800" dirty="0" smtClean="0"/>
              <a:t> </a:t>
            </a:r>
            <a:r>
              <a:rPr lang="ru-RU" sz="2800" dirty="0"/>
              <a:t>40 единиц автотранспорта</a:t>
            </a:r>
            <a:r>
              <a:rPr lang="ru-RU" sz="2800" dirty="0" smtClean="0"/>
              <a:t>, </a:t>
            </a:r>
            <a:r>
              <a:rPr lang="ru-RU" sz="2800" dirty="0"/>
              <a:t>2023 </a:t>
            </a:r>
            <a:r>
              <a:rPr lang="ru-RU" sz="2800" dirty="0"/>
              <a:t>году </a:t>
            </a:r>
            <a:r>
              <a:rPr lang="ru-RU" sz="2800" dirty="0" smtClean="0"/>
              <a:t>полученной 2 единицы.  </a:t>
            </a:r>
            <a:br>
              <a:rPr lang="ru-RU" sz="2800" dirty="0" smtClean="0"/>
            </a:br>
            <a:r>
              <a:rPr lang="ru-RU" sz="2800" dirty="0" smtClean="0"/>
              <a:t> Ожидается поставки </a:t>
            </a:r>
            <a:r>
              <a:rPr lang="ru-RU" sz="2800" dirty="0"/>
              <a:t>еще 5 единиц техники. 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588" y="2460625"/>
            <a:ext cx="4570412" cy="36464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460978"/>
            <a:ext cx="5486399" cy="35438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006486" y="1202122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7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5292" y="1564849"/>
            <a:ext cx="1057687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Уважаемые педагоги, в преддверии 1 сентября хочется пожелать Вам здоровья, внутренней стойкости, профессиональной чуткости, оптимизма, удачи, а главное, получать удовольствие от собственной работы! Поздравляю всех с началом нового учебного года!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9949403" y="897322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6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003882" y="2236085"/>
            <a:ext cx="10184235" cy="273816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6000" b="1" dirty="0"/>
              <a:t>БЛАГОДАРИМ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6000" b="1" dirty="0"/>
              <a:t>ЗА ВНИМАНИЕ! </a:t>
            </a:r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9927464" y="897322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33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630316"/>
            <a:ext cx="7721431" cy="771888"/>
          </a:xfrm>
        </p:spPr>
        <p:txBody>
          <a:bodyPr>
            <a:norm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98397" y="1204960"/>
            <a:ext cx="7427268" cy="241877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ОТКРЫТИЕ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НОВЫХ ДЕТСКИХ САДОВ В 2023 ГОДУ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ru-RU" dirty="0" smtClean="0"/>
              <a:t>  </a:t>
            </a:r>
            <a:endParaRPr lang="ru-RU" sz="2600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2089" y="1805189"/>
            <a:ext cx="4561821" cy="759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Открытие детского сада в с. </a:t>
            </a:r>
            <a:r>
              <a:rPr lang="ru-RU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Сиртыч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(60 мест)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03901" y="1845112"/>
            <a:ext cx="3883099" cy="8081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Открытие детского сада в с. </a:t>
            </a:r>
            <a:r>
              <a:rPr lang="ru-RU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Акка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(25 мест)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081" y="4590643"/>
            <a:ext cx="259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54"/>
          <a:stretch/>
        </p:blipFill>
        <p:spPr>
          <a:xfrm>
            <a:off x="509047" y="504397"/>
            <a:ext cx="1904215" cy="15069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10800000" flipV="1">
            <a:off x="1095020" y="4798606"/>
            <a:ext cx="99568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Увеличения 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показателя охвата детей дошкольным образованием прорабатывается вопрос открытия детского сада на базе МКОУ «Ягдыгская СОШ №1». В последствии эта модель будет использована для открытия детских садов в населенных пунктах, где отсутствуют эти учреждения. 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089" y="2676452"/>
            <a:ext cx="3366912" cy="2122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http://storage.inovaco.ru/media/project_smi3_671/24/ad/1e/ac/05/d6/309arjuj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36192" y="2676452"/>
            <a:ext cx="4357718" cy="2171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10800" y="699906"/>
            <a:ext cx="1260785" cy="5050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0" y="1591732"/>
            <a:ext cx="1316735" cy="78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2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739" y="750976"/>
            <a:ext cx="4435931" cy="4204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857" y="947455"/>
            <a:ext cx="4690872" cy="3753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1887165" y="5147684"/>
            <a:ext cx="8161505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Выпускница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МКОУ «Татильская СОШ» Магомедова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Гаваханум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Ахмедовна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единственная в республике,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сдала ЕГЭ на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баллов по русскому языку и по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биологии.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048671" y="609601"/>
            <a:ext cx="1587518" cy="8240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670" y="1625549"/>
            <a:ext cx="1587519" cy="95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8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58" y="891822"/>
            <a:ext cx="8994742" cy="19030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ГИА 2023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6252" y="891822"/>
            <a:ext cx="8644379" cy="47925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66910" y="1501422"/>
            <a:ext cx="8001056" cy="8957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345 – выпускники текущего года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6910" y="4303135"/>
            <a:ext cx="8001056" cy="1239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17 - выпускники, ранее не прошедшие ГИА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66910" y="2816463"/>
            <a:ext cx="8001056" cy="10673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37– выпускники прошлых лет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167967" y="677333"/>
            <a:ext cx="1468222" cy="575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631" y="1467555"/>
            <a:ext cx="1285558" cy="121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24 мая по 17 июня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2023г. Для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единых государственных экзаменов был подготовлен ППЭ №331 «Хучнинский»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базе МКОУ «Хучнинский многопрофильный лицей №1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689" y="2054578"/>
            <a:ext cx="6163733" cy="37479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335" y="4842935"/>
            <a:ext cx="2252201" cy="1253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9926018" y="1428043"/>
            <a:ext cx="1587518" cy="82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12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375403" y="666636"/>
            <a:ext cx="1260785" cy="52588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3436AC6-C8E3-085D-F502-0D223000B463}"/>
              </a:ext>
            </a:extLst>
          </p:cNvPr>
          <p:cNvSpPr/>
          <p:nvPr/>
        </p:nvSpPr>
        <p:spPr>
          <a:xfrm>
            <a:off x="95246" y="581401"/>
            <a:ext cx="10280157" cy="696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100"/>
              <a:buFontTx/>
              <a:buNone/>
              <a:tabLst/>
              <a:defRPr/>
            </a:pPr>
            <a:r>
              <a:rPr lang="ru-RU" sz="2000" b="1" dirty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Результаты контрольно-надзорных мероприятий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100"/>
              <a:buFontTx/>
              <a:buNone/>
              <a:tabLst/>
              <a:defRPr/>
            </a:pPr>
            <a:r>
              <a:rPr lang="ru-RU" sz="2000" b="1" dirty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в период проведения </a:t>
            </a:r>
            <a:r>
              <a:rPr lang="ru-RU" sz="2000" b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ГИА-2023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BC10EB-7955-D248-A0B9-43AB503FCC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6" y="886760"/>
            <a:ext cx="1141738" cy="114173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C07DFAB-8948-574A-A079-BF0C5CE2B7E1}"/>
              </a:ext>
            </a:extLst>
          </p:cNvPr>
          <p:cNvSpPr/>
          <p:nvPr/>
        </p:nvSpPr>
        <p:spPr>
          <a:xfrm>
            <a:off x="1062804" y="674008"/>
            <a:ext cx="106042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8584959-F8F7-A040-8342-6630A320C338}"/>
              </a:ext>
            </a:extLst>
          </p:cNvPr>
          <p:cNvSpPr/>
          <p:nvPr/>
        </p:nvSpPr>
        <p:spPr>
          <a:xfrm>
            <a:off x="1166967" y="1569156"/>
            <a:ext cx="10292439" cy="26326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период проведения ЕГЭ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ОГЭ за </a:t>
            </a:r>
            <a:r>
              <a:rPr lang="ru-RU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</a:t>
            </a:r>
            <a:r>
              <a:rPr lang="ru-RU" sz="28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</a:t>
            </a:r>
            <a:r>
              <a:rPr lang="ru-RU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64, 65 Порядка </a:t>
            </a:r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удалены с экзамена 2 участника ГИА</a:t>
            </a:r>
            <a:r>
              <a:rPr lang="ru-RU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где решениями Государственной экзаменационной комиссии Республики Дагестан (далее – ГЭК) в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2023 году.</a:t>
            </a:r>
            <a:endParaRPr lang="ru-RU" sz="2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F82F87E-52A5-BB45-96FF-3743EC162FDD}"/>
              </a:ext>
            </a:extLst>
          </p:cNvPr>
          <p:cNvSpPr/>
          <p:nvPr/>
        </p:nvSpPr>
        <p:spPr>
          <a:xfrm>
            <a:off x="1236984" y="4109156"/>
            <a:ext cx="10222422" cy="2074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данных участников ГИА были составлены протоколы об административных правонарушениях и направлены в КДН  Табасаранского района.</a:t>
            </a:r>
            <a:endParaRPr lang="ru-RU" sz="2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65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565608"/>
            <a:ext cx="8229600" cy="64102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0932445"/>
              </p:ext>
            </p:extLst>
          </p:nvPr>
        </p:nvGraphicFramePr>
        <p:xfrm>
          <a:off x="1666850" y="1206630"/>
          <a:ext cx="8593971" cy="4641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93971">
                  <a:extLst>
                    <a:ext uri="{9D8B030D-6E8A-4147-A177-3AD203B41FA5}">
                      <a16:colId xmlns:a16="http://schemas.microsoft.com/office/drawing/2014/main" val="369297492"/>
                    </a:ext>
                  </a:extLst>
                </a:gridCol>
              </a:tblGrid>
              <a:tr h="46412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92%, в 2022г -79%</a:t>
                      </a:r>
                      <a:endParaRPr lang="ru-RU" sz="24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515675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66850" y="1670756"/>
            <a:ext cx="8593971" cy="16820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Наибольшее количество неудовлетворительных отметок: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Сиртичская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 СОШ» - 5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 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Джульджагская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 СОШ» - 4, «</a:t>
            </a:r>
            <a:r>
              <a:rPr lang="ru-RU" sz="20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Курекская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 СОШ»  - 3</a:t>
            </a:r>
          </a:p>
          <a:p>
            <a:pPr algn="ctr"/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  «Аккинская СОШ», «Тинитская СОШ» -2.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66850" y="3070577"/>
            <a:ext cx="8593971" cy="23255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баллов -1 выпускник.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Магомедова Г.(«Татильская СОШ») – 100 баллов</a:t>
            </a:r>
          </a:p>
          <a:p>
            <a:pPr algn="ctr"/>
            <a:r>
              <a:rPr lang="ru-RU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90 и более баллов </a:t>
            </a:r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4 выпускника.</a:t>
            </a:r>
            <a:endParaRPr lang="ru-RU" sz="2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260821" y="680742"/>
            <a:ext cx="1260785" cy="52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0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12665</TotalTime>
  <Words>1519</Words>
  <Application>Microsoft Office PowerPoint</Application>
  <PresentationFormat>Широкоэкранный</PresentationFormat>
  <Paragraphs>232</Paragraphs>
  <Slides>38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8" baseType="lpstr">
      <vt:lpstr>Arial</vt:lpstr>
      <vt:lpstr>Arial Black</vt:lpstr>
      <vt:lpstr>Calibri</vt:lpstr>
      <vt:lpstr>Courier New</vt:lpstr>
      <vt:lpstr>Garamond</vt:lpstr>
      <vt:lpstr>Roboto</vt:lpstr>
      <vt:lpstr>Symbol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 Сеть образовательных организаций общего и дополнительного образования  МР «Табасаранский район»</vt:lpstr>
      <vt:lpstr>ДОШКОЛЬНОЕ ОБРАЗОВАНИЕ</vt:lpstr>
      <vt:lpstr>Презентация PowerPoint</vt:lpstr>
      <vt:lpstr>ГИА 2023</vt:lpstr>
      <vt:lpstr> с 24 мая по 17 июня 2023г. Для проведения единых государственных экзаменов был подготовлен ППЭ №331 «Хучнинский»  на базе МКОУ «Хучнинский многопрофильный лицей №1». </vt:lpstr>
      <vt:lpstr>Презентация PowerPoint</vt:lpstr>
      <vt:lpstr>РУССКИЙ ЯЗЫК</vt:lpstr>
      <vt:lpstr>МАТЕМАТИКА (профильный уровень)</vt:lpstr>
      <vt:lpstr>Презентация PowerPoint</vt:lpstr>
      <vt:lpstr> ИСТОРИЯ</vt:lpstr>
      <vt:lpstr>ФИЗИКА</vt:lpstr>
      <vt:lpstr>Презентация PowerPoint</vt:lpstr>
      <vt:lpstr>ОБЩЕСТВОЗНАНИЕ</vt:lpstr>
      <vt:lpstr>Презентация PowerPoint</vt:lpstr>
      <vt:lpstr>ЛИТЕРАТУРА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Нацпроекта «Образование» - 40 единиц автотранспорта, 2023 году полученной 2 единицы.    Ожидается поставки еще 5 единиц техники.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Августовская конференция</dc:title>
  <dc:creator>Учетная запись Майкрософт</dc:creator>
  <cp:lastModifiedBy>Насима</cp:lastModifiedBy>
  <cp:revision>164</cp:revision>
  <dcterms:created xsi:type="dcterms:W3CDTF">2021-08-18T11:54:25Z</dcterms:created>
  <dcterms:modified xsi:type="dcterms:W3CDTF">2023-08-28T22:28:46Z</dcterms:modified>
</cp:coreProperties>
</file>