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91" r:id="rId4"/>
    <p:sldId id="258" r:id="rId5"/>
    <p:sldId id="297" r:id="rId6"/>
    <p:sldId id="263" r:id="rId7"/>
    <p:sldId id="304" r:id="rId8"/>
    <p:sldId id="305" r:id="rId9"/>
    <p:sldId id="306" r:id="rId10"/>
    <p:sldId id="298" r:id="rId11"/>
    <p:sldId id="302" r:id="rId12"/>
    <p:sldId id="300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94" r:id="rId24"/>
    <p:sldId id="295" r:id="rId25"/>
    <p:sldId id="296" r:id="rId26"/>
    <p:sldId id="303" r:id="rId27"/>
    <p:sldId id="280" r:id="rId28"/>
    <p:sldId id="281" r:id="rId29"/>
    <p:sldId id="282" r:id="rId30"/>
    <p:sldId id="276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9" autoAdjust="0"/>
    <p:restoredTop sz="94681" autoAdjust="0"/>
  </p:normalViewPr>
  <p:slideViewPr>
    <p:cSldViewPr>
      <p:cViewPr>
        <p:scale>
          <a:sx n="67" d="100"/>
          <a:sy n="67" d="100"/>
        </p:scale>
        <p:origin x="-93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baseline="0"/>
            </a:pPr>
            <a:r>
              <a:rPr lang="ru-RU" sz="1400" baseline="0" dirty="0" smtClean="0">
                <a:solidFill>
                  <a:srgbClr val="0070C0"/>
                </a:solidFill>
              </a:rPr>
              <a:t>Динамика изменения количества ОО РД</a:t>
            </a:r>
          </a:p>
          <a:p>
            <a:pPr>
              <a:defRPr baseline="0"/>
            </a:pPr>
            <a:r>
              <a:rPr lang="ru-RU" sz="1400" baseline="0" dirty="0" smtClean="0">
                <a:solidFill>
                  <a:srgbClr val="0070C0"/>
                </a:solidFill>
              </a:rPr>
              <a:t>с  необъективными результатами ВПР 2017-2020гг</a:t>
            </a:r>
            <a:r>
              <a:rPr lang="ru-RU" sz="1400" baseline="0" dirty="0" smtClean="0"/>
              <a:t>.</a:t>
            </a:r>
            <a:endParaRPr lang="ru-RU" sz="1400" baseline="0" dirty="0"/>
          </a:p>
        </c:rich>
      </c:tx>
      <c:layout>
        <c:manualLayout>
          <c:xMode val="edge"/>
          <c:yMode val="edge"/>
          <c:x val="0.20536845965740963"/>
          <c:y val="1.3310889984970223E-2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9.4949803149606299E-2"/>
          <c:y val="6.5585875984251973E-2"/>
          <c:w val="0.72030544619422576"/>
          <c:h val="0.825346456692913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193</c:v>
                </c:pt>
                <c:pt idx="1">
                  <c:v>175</c:v>
                </c:pt>
                <c:pt idx="2">
                  <c:v>126</c:v>
                </c:pt>
                <c:pt idx="3">
                  <c:v>169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156800"/>
        <c:axId val="22155264"/>
      </c:barChart>
      <c:catAx>
        <c:axId val="221568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2155264"/>
        <c:crosses val="autoZero"/>
        <c:auto val="1"/>
        <c:lblAlgn val="ctr"/>
        <c:lblOffset val="100"/>
        <c:noMultiLvlLbl val="0"/>
      </c:catAx>
      <c:valAx>
        <c:axId val="221552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1568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</c:v>
                </c:pt>
                <c:pt idx="1">
                  <c:v>6</c:v>
                </c:pt>
                <c:pt idx="2">
                  <c:v>11</c:v>
                </c:pt>
                <c:pt idx="3">
                  <c:v>14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843328"/>
        <c:axId val="64312448"/>
      </c:barChart>
      <c:catAx>
        <c:axId val="218433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64312448"/>
        <c:crosses val="autoZero"/>
        <c:auto val="1"/>
        <c:lblAlgn val="ctr"/>
        <c:lblOffset val="100"/>
        <c:noMultiLvlLbl val="0"/>
      </c:catAx>
      <c:valAx>
        <c:axId val="643124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8433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0.12994</cdr:x>
      <cdr:y>0.33665</cdr:y>
    </cdr:from>
    <cdr:to>
      <cdr:x>0.189</cdr:x>
      <cdr:y>0.56165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92088" y="1368152"/>
          <a:ext cx="36004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5E335-02D9-49AC-B93A-E5E48DE83027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E241A-7145-4F02-8D43-6A1D146A9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346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5E335-02D9-49AC-B93A-E5E48DE83027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E241A-7145-4F02-8D43-6A1D146A9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5385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5E335-02D9-49AC-B93A-E5E48DE83027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E241A-7145-4F02-8D43-6A1D146A9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4960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5E335-02D9-49AC-B93A-E5E48DE83027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E241A-7145-4F02-8D43-6A1D146A9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165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5E335-02D9-49AC-B93A-E5E48DE83027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E241A-7145-4F02-8D43-6A1D146A9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925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5E335-02D9-49AC-B93A-E5E48DE83027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E241A-7145-4F02-8D43-6A1D146A9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869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5E335-02D9-49AC-B93A-E5E48DE83027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E241A-7145-4F02-8D43-6A1D146A9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2255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5E335-02D9-49AC-B93A-E5E48DE83027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E241A-7145-4F02-8D43-6A1D146A9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1043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5E335-02D9-49AC-B93A-E5E48DE83027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E241A-7145-4F02-8D43-6A1D146A9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9465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5E335-02D9-49AC-B93A-E5E48DE83027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E241A-7145-4F02-8D43-6A1D146A9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4203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5E335-02D9-49AC-B93A-E5E48DE83027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E241A-7145-4F02-8D43-6A1D146A9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4471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25E335-02D9-49AC-B93A-E5E48DE83027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BE241A-7145-4F02-8D43-6A1D146A9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907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vpr-ege.ru/vpr/11-klass/geografiya" TargetMode="External"/><Relationship Id="rId2" Type="http://schemas.openxmlformats.org/officeDocument/2006/relationships/hyperlink" Target="https://vpr-ege.ru/vpr/11-klass/inostrannyj-yazyk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vpr-ege.ru/vpr/11-klass/fizika" TargetMode="External"/><Relationship Id="rId5" Type="http://schemas.openxmlformats.org/officeDocument/2006/relationships/hyperlink" Target="https://vpr-ege.ru/vpr/11-klass/khimiya" TargetMode="External"/><Relationship Id="rId4" Type="http://schemas.openxmlformats.org/officeDocument/2006/relationships/hyperlink" Target="https://vpr-ege.ru/vpr/11-klass/istoriya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484784"/>
            <a:ext cx="7630616" cy="2115667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3573016"/>
            <a:ext cx="6912768" cy="165618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1938"/>
            <a:ext cx="7920879" cy="644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1727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836712"/>
            <a:ext cx="77768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Итоги</a:t>
            </a:r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Всероссийских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проверочных работ(ВПР)</a:t>
            </a:r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образовательных организациях Табасаранского района за 2020 год  и особенности проведения </a:t>
            </a:r>
            <a:b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ВПР-2021».</a:t>
            </a:r>
            <a:b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Подготовила методист МКУ «УО» </a:t>
            </a:r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Габибова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А.Э.</a:t>
            </a:r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6252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1028343"/>
            <a:ext cx="748883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 14 </a:t>
            </a:r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сентября по 12 октября 2020 года более 3000 учащихся из 57 школ района написали ВПР с 5 по 8 класс в штатном режиме, а в 9кл. в режиме апробации. Из-за эпидемиологической ситуации они были проведены не весной, а осенью в начале учебного года по материалу  предыдущего года обучения, в качестве входного мониторинга качества образования, результаты которого должны помочь образовательным организациям  выявить имеющиеся пробелы в знаниях у обучающихся для корректировки рабочих программ по учебным предметам на 2020/2021 учебный 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5214729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Учащиеся 10-11 классов написали ВПР со 2 по 20 марта 2020 года в режиме апробации (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 начала карантина)</a:t>
            </a:r>
          </a:p>
        </p:txBody>
      </p:sp>
    </p:spTree>
    <p:extLst>
      <p:ext uri="{BB962C8B-B14F-4D97-AF65-F5344CB8AC3E}">
        <p14:creationId xmlns:p14="http://schemas.microsoft.com/office/powerpoint/2010/main" val="152607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075240" cy="778098"/>
          </a:xfrm>
        </p:spPr>
        <p:txBody>
          <a:bodyPr>
            <a:normAutofit/>
          </a:bodyPr>
          <a:lstStyle/>
          <a:p>
            <a:r>
              <a:rPr lang="ru-RU" sz="2400" b="1" dirty="0"/>
              <a:t>График проведения </a:t>
            </a:r>
            <a:r>
              <a:rPr lang="ru-RU" sz="2400" b="1" dirty="0" smtClean="0"/>
              <a:t>ВПР-2020 (Осень)</a:t>
            </a:r>
            <a:endParaRPr lang="ru-RU" sz="24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</p:nvPr>
        </p:nvGraphicFramePr>
        <p:xfrm>
          <a:off x="595863" y="834677"/>
          <a:ext cx="7952273" cy="58363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32680"/>
                <a:gridCol w="2232680"/>
                <a:gridCol w="2232680"/>
                <a:gridCol w="1254233"/>
              </a:tblGrid>
              <a:tr h="4032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Период проведения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Класс*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Учебный предмет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Примечание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</a:tr>
              <a:tr h="170526">
                <a:tc rowSpan="3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 С 14 сентября по 12 октября 2020 года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Русский язык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 штатном режиме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Математика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Окружающий мир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Русский язык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 штатном режиме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Математика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История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Биология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Русский язык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 штатном режиме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Математика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История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Биология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География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Обществознание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Русский язык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row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 штатном режиме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Математика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История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Биология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География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Обществознание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Физика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Английский язык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Немецкий язык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Французский язык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9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Русский язык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row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 режиме апробации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Математика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История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Биология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География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Обществознание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Физика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Химия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662" marR="606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595313" y="8350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 по программам предыдущего года обучения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34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239261"/>
              </p:ext>
            </p:extLst>
          </p:nvPr>
        </p:nvGraphicFramePr>
        <p:xfrm>
          <a:off x="899592" y="1124744"/>
          <a:ext cx="7503394" cy="48245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1697"/>
                <a:gridCol w="3751697"/>
              </a:tblGrid>
              <a:tr h="8002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Дата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76200" marB="762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Предмет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76200" marB="76200" anchor="ctr"/>
                </a:tc>
              </a:tr>
              <a:tr h="724812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2-6 марта 2020 г.</a:t>
                      </a:r>
                      <a:br>
                        <a:rPr lang="ru-RU" sz="1000">
                          <a:effectLst/>
                        </a:rPr>
                      </a:br>
                      <a:r>
                        <a:rPr lang="ru-RU" sz="1000">
                          <a:effectLst/>
                        </a:rPr>
                        <a:t>(в любой день указанного периода)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76200" marB="762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u="sng">
                          <a:effectLst/>
                          <a:hlinkClick r:id="rId2"/>
                        </a:rPr>
                        <a:t>Иностранный язык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76200" marB="76200" anchor="ctr"/>
                </a:tc>
              </a:tr>
              <a:tr h="7248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u="sng">
                          <a:effectLst/>
                          <a:hlinkClick r:id="rId3"/>
                        </a:rPr>
                        <a:t>География</a:t>
                      </a:r>
                      <a:r>
                        <a:rPr lang="ru-RU" sz="1000">
                          <a:effectLst/>
                        </a:rPr>
                        <a:t>*(10кл)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76200" marB="76200" anchor="ctr"/>
                </a:tc>
              </a:tr>
              <a:tr h="724812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10-13 марта 2020 г.</a:t>
                      </a:r>
                      <a:br>
                        <a:rPr lang="ru-RU" sz="1000">
                          <a:effectLst/>
                        </a:rPr>
                      </a:br>
                      <a:r>
                        <a:rPr lang="ru-RU" sz="1000">
                          <a:effectLst/>
                        </a:rPr>
                        <a:t>(в любой день указанного периода)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76200" marB="762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u="sng">
                          <a:effectLst/>
                          <a:hlinkClick r:id="rId4"/>
                        </a:rPr>
                        <a:t>История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76200" marB="76200" anchor="ctr"/>
                </a:tc>
              </a:tr>
              <a:tr h="7248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u="sng">
                          <a:effectLst/>
                          <a:hlinkClick r:id="rId5"/>
                        </a:rPr>
                        <a:t>Химия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76200" marB="76200" anchor="ctr"/>
                </a:tc>
              </a:tr>
              <a:tr h="1125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16-20 марта 2020 г.</a:t>
                      </a:r>
                      <a:br>
                        <a:rPr lang="ru-RU" sz="1000">
                          <a:effectLst/>
                        </a:rPr>
                      </a:br>
                      <a:r>
                        <a:rPr lang="ru-RU" sz="1000">
                          <a:effectLst/>
                        </a:rPr>
                        <a:t>(в любой день указанного периода)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76200" marB="762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u="sng" dirty="0">
                          <a:effectLst/>
                          <a:hlinkClick r:id="rId6"/>
                        </a:rPr>
                        <a:t>Физика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76200" marB="76200" anchor="ctr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576388" y="27749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Расписание ВПР 2020 - 11 (10) класс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90372" y="404664"/>
            <a:ext cx="37580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Расписание ВПР 2020 - 11 (10) класс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08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Список образовательных организаций Табасаранского района,</a:t>
            </a:r>
            <a:br>
              <a:rPr lang="ru-RU" sz="16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в которых были выявлены признаки необъективности</a:t>
            </a:r>
            <a:br>
              <a:rPr lang="ru-RU" sz="16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результатов ВПР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2017-2020гг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4492241"/>
              </p:ext>
            </p:extLst>
          </p:nvPr>
        </p:nvGraphicFramePr>
        <p:xfrm>
          <a:off x="395536" y="1700808"/>
          <a:ext cx="8229601" cy="42484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3894"/>
                <a:gridCol w="1863508"/>
                <a:gridCol w="1839062"/>
                <a:gridCol w="1948526"/>
                <a:gridCol w="2104611"/>
              </a:tblGrid>
              <a:tr h="183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№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2017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2018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2019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2020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</a:tr>
              <a:tr h="183442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МКОУ "</a:t>
                      </a:r>
                      <a:r>
                        <a:rPr lang="ru-RU" sz="1100" dirty="0" err="1">
                          <a:effectLst/>
                        </a:rPr>
                        <a:t>Сиртичская</a:t>
                      </a:r>
                      <a:r>
                        <a:rPr lang="ru-RU" sz="1100" dirty="0">
                          <a:effectLst/>
                        </a:rPr>
                        <a:t> СОШ"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"Сиртичская СОШ"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"Сиртичская СОШ"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"Сиртичская СОШ»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</a:tr>
              <a:tr h="366882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ЦО «</a:t>
                      </a:r>
                      <a:r>
                        <a:rPr lang="ru-RU" sz="1100" dirty="0" err="1">
                          <a:effectLst/>
                        </a:rPr>
                        <a:t>Юлдаш</a:t>
                      </a:r>
                      <a:r>
                        <a:rPr lang="ru-RU" sz="1100" dirty="0">
                          <a:effectLst/>
                        </a:rPr>
                        <a:t>»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ЦО «Юлдаш»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ЦО»Юлдаш»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"Марагинская СОШ №2"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 anchor="b"/>
                </a:tc>
              </a:tr>
              <a:tr h="183442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МКОУ «</a:t>
                      </a:r>
                      <a:r>
                        <a:rPr lang="ru-RU" sz="1100" dirty="0" err="1">
                          <a:effectLst/>
                        </a:rPr>
                        <a:t>Турагская</a:t>
                      </a:r>
                      <a:r>
                        <a:rPr lang="ru-RU" sz="1100" dirty="0">
                          <a:effectLst/>
                        </a:rPr>
                        <a:t> СОШ»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«Турагская СОШ»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"Халагская СОШ"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"Халагская СОШ"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 anchor="b"/>
                </a:tc>
              </a:tr>
              <a:tr h="366882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МКОУ «</a:t>
                      </a:r>
                      <a:r>
                        <a:rPr lang="ru-RU" sz="1100" dirty="0" err="1">
                          <a:effectLst/>
                        </a:rPr>
                        <a:t>Гелинбатанская</a:t>
                      </a:r>
                      <a:r>
                        <a:rPr lang="ru-RU" sz="1100" dirty="0">
                          <a:effectLst/>
                        </a:rPr>
                        <a:t> СОШ»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«Гелинбатанская СОШ»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"Аракская СОШ"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"Аракская СОШ"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 anchor="b"/>
                </a:tc>
              </a:tr>
              <a:tr h="183442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 err="1">
                          <a:effectLst/>
                        </a:rPr>
                        <a:t>МКОУ»Ничрасская</a:t>
                      </a:r>
                      <a:r>
                        <a:rPr lang="ru-RU" sz="1100" dirty="0">
                          <a:effectLst/>
                        </a:rPr>
                        <a:t> СОШ»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«Хапильская СОШ»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«Хапильская СОШ»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"Хурикская СОШ"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 anchor="b"/>
                </a:tc>
              </a:tr>
              <a:tr h="366882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МКОУ «</a:t>
                      </a:r>
                      <a:r>
                        <a:rPr lang="ru-RU" sz="1100" dirty="0" err="1">
                          <a:effectLst/>
                        </a:rPr>
                        <a:t>Дарвагская</a:t>
                      </a:r>
                      <a:r>
                        <a:rPr lang="ru-RU" sz="1100" dirty="0">
                          <a:effectLst/>
                        </a:rPr>
                        <a:t> СОШ№2»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МКОУ»Рушульская СОШ»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«Хилепенджикская СОШ»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"Туруфская СОШ"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</a:tr>
              <a:tr h="366882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«Сертильская СОШ»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"Ханагская СОШ"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 anchor="b"/>
                </a:tc>
              </a:tr>
              <a:tr h="183442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«Ерсинская СОШ»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"Гюхрягская СОШ"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</a:tr>
              <a:tr h="183442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«Аккинская СОШ»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"Тинитская СОШ"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 anchor="b"/>
                </a:tc>
              </a:tr>
              <a:tr h="183442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«Дагнинская ООШ»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"Цухтыгская СОШ"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 anchor="b"/>
                </a:tc>
              </a:tr>
              <a:tr h="183442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«Ханакская ООШ»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"Гасикская СОШ"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 anchor="b"/>
                </a:tc>
              </a:tr>
              <a:tr h="183442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"Кюрягская СОШ"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</a:tr>
              <a:tr h="183442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"Гурхунская СОШ"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</a:tr>
              <a:tr h="183442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"Куркакская СОШ"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</a:tr>
              <a:tr h="763083">
                <a:tc>
                  <a:txBody>
                    <a:bodyPr/>
                    <a:lstStyle/>
                    <a:p>
                      <a:pPr marL="228600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6 школ (11%)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6 школ (11%)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11 школ (19%)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14 школ (14%)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127" marR="64127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504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29095"/>
            <a:ext cx="864096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Количество ОО Республики Дагестан, в которых три года подряд были</a:t>
            </a:r>
          </a:p>
          <a:p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выявлены признаки необъективности ВПР 2017-2019гг. – 26;</a:t>
            </a:r>
          </a:p>
          <a:p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Количество ОО Республики Дагестан, в которых дважды были выявлены</a:t>
            </a:r>
          </a:p>
          <a:p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признаки необъективности ВПР 2017-2019гг. – 39;</a:t>
            </a:r>
          </a:p>
          <a:p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Количество ОО Республики Дагестан, в которых дважды были выявлены</a:t>
            </a:r>
          </a:p>
          <a:p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признаки необъективности ВПР 2017-2018гг. – 85;</a:t>
            </a:r>
          </a:p>
          <a:p>
            <a:r>
              <a:rPr lang="ru-RU" sz="1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Количество ОО Республики Дагестан, в которых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трижды </a:t>
            </a:r>
            <a:r>
              <a:rPr lang="ru-RU" sz="1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были выявлены</a:t>
            </a:r>
          </a:p>
          <a:p>
            <a:r>
              <a:rPr lang="ru-RU" sz="1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признаки необъективности ВПР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2018-2020гг</a:t>
            </a:r>
            <a:r>
              <a:rPr lang="ru-RU" sz="1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–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8;</a:t>
            </a:r>
          </a:p>
          <a:p>
            <a:r>
              <a:rPr lang="ru-RU" sz="1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Количество ОО Республики Дагестан, в которых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четырежды </a:t>
            </a:r>
            <a:r>
              <a:rPr lang="ru-RU" sz="1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были выявлены</a:t>
            </a:r>
          </a:p>
          <a:p>
            <a:r>
              <a:rPr lang="ru-RU" sz="1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признаки необъективности ВПР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2017-2020гг</a:t>
            </a:r>
            <a:r>
              <a:rPr lang="ru-RU" sz="1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– 6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1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70C0"/>
              </a:solidFill>
            </a:endParaRPr>
          </a:p>
          <a:p>
            <a:pPr algn="ctr"/>
            <a:endParaRPr lang="ru-RU" b="1" dirty="0">
              <a:solidFill>
                <a:srgbClr val="0070C0"/>
              </a:solidFill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3212572706"/>
              </p:ext>
            </p:extLst>
          </p:nvPr>
        </p:nvGraphicFramePr>
        <p:xfrm>
          <a:off x="1259632" y="2636912"/>
          <a:ext cx="6696744" cy="42016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4015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70001" y="69269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</a:rPr>
              <a:t>Динамика изменения количества ОО  </a:t>
            </a:r>
            <a:r>
              <a:rPr lang="ru-RU" b="1" dirty="0" smtClean="0">
                <a:solidFill>
                  <a:srgbClr val="0070C0"/>
                </a:solidFill>
              </a:rPr>
              <a:t>Табасаранского района </a:t>
            </a:r>
            <a:r>
              <a:rPr lang="ru-RU" b="1" dirty="0">
                <a:solidFill>
                  <a:srgbClr val="0070C0"/>
                </a:solidFill>
              </a:rPr>
              <a:t>с необъективными результатами ВПР 2017-2020гг</a:t>
            </a:r>
            <a:r>
              <a:rPr lang="ru-RU" b="1" dirty="0" smtClean="0">
                <a:solidFill>
                  <a:srgbClr val="0070C0"/>
                </a:solidFill>
              </a:rPr>
              <a:t>:</a:t>
            </a: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186568325"/>
              </p:ext>
            </p:extLst>
          </p:nvPr>
        </p:nvGraphicFramePr>
        <p:xfrm>
          <a:off x="1331640" y="1916832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174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198724"/>
              </p:ext>
            </p:extLst>
          </p:nvPr>
        </p:nvGraphicFramePr>
        <p:xfrm>
          <a:off x="24036" y="260647"/>
          <a:ext cx="8508408" cy="20876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69352"/>
                <a:gridCol w="1278304"/>
                <a:gridCol w="601555"/>
                <a:gridCol w="526361"/>
                <a:gridCol w="526361"/>
                <a:gridCol w="375973"/>
                <a:gridCol w="530298"/>
                <a:gridCol w="576064"/>
                <a:gridCol w="432048"/>
                <a:gridCol w="458277"/>
                <a:gridCol w="333815"/>
              </a:tblGrid>
              <a:tr h="233605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Название ОО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Логин ОО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ВПР 2020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778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Завышенные результаты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Несоответствие школьным отметкам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Кол-во маркеров 2020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vert="vert270" anchor="ctr"/>
                </a:tc>
              </a:tr>
              <a:tr h="7426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РУ 5(4)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РУ 6(5)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МА 5(4)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</a:rPr>
                        <a:t>МА 6(5)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</a:rPr>
                        <a:t>РУ 5(4)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</a:rPr>
                        <a:t>РУ 6(5)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МА 5(4)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МА 6(5)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3605">
                <a:tc>
                  <a:txBody>
                    <a:bodyPr/>
                    <a:lstStyle/>
                    <a:p>
                      <a:pPr algn="l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67" marR="8467" marT="8467" marB="0" anchor="ctr"/>
                </a:tc>
              </a:tr>
            </a:tbl>
          </a:graphicData>
        </a:graphic>
      </p:graphicFrame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48" y="2348879"/>
            <a:ext cx="5306964" cy="4104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3678330"/>
              </p:ext>
            </p:extLst>
          </p:nvPr>
        </p:nvGraphicFramePr>
        <p:xfrm>
          <a:off x="2926629" y="2320283"/>
          <a:ext cx="5605814" cy="41330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85331"/>
                <a:gridCol w="576064"/>
                <a:gridCol w="576064"/>
                <a:gridCol w="432049"/>
                <a:gridCol w="432048"/>
                <a:gridCol w="576064"/>
                <a:gridCol w="504057"/>
                <a:gridCol w="453339"/>
                <a:gridCol w="466135"/>
                <a:gridCol w="304663"/>
              </a:tblGrid>
              <a:tr h="29521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 smtClean="0">
                          <a:effectLst/>
                        </a:rPr>
                        <a:t>sch053675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r>
                        <a:rPr lang="ru-RU" sz="1100" u="none" strike="noStrike" dirty="0" smtClean="0">
                          <a:effectLst/>
                        </a:rPr>
                        <a:t>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521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sch053677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r>
                        <a:rPr lang="ru-RU" sz="1100" u="none" strike="noStrike" dirty="0" smtClean="0">
                          <a:effectLst/>
                        </a:rPr>
                        <a:t>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521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sch053679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r>
                        <a:rPr lang="ru-RU" sz="1100" u="none" strike="noStrike" dirty="0" smtClean="0">
                          <a:effectLst/>
                        </a:rPr>
                        <a:t>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521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sch053680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r>
                        <a:rPr lang="ru-RU" sz="1100" u="none" strike="noStrike" dirty="0" smtClean="0">
                          <a:effectLst/>
                        </a:rPr>
                        <a:t>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521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sch053684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r>
                        <a:rPr lang="ru-RU" sz="1100" u="none" strike="noStrike" dirty="0" smtClean="0">
                          <a:effectLst/>
                        </a:rPr>
                        <a:t>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521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sch053688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r>
                        <a:rPr lang="ru-RU" sz="1100" u="none" strike="noStrike" dirty="0" smtClean="0">
                          <a:effectLst/>
                        </a:rPr>
                        <a:t>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521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sch053690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r>
                        <a:rPr lang="ru-RU" sz="1100" u="none" strike="noStrike" dirty="0" smtClean="0">
                          <a:effectLst/>
                        </a:rPr>
                        <a:t>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521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sch053699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r>
                        <a:rPr lang="ru-RU" sz="1100" u="none" strike="noStrike" dirty="0" smtClean="0">
                          <a:effectLst/>
                        </a:rPr>
                        <a:t>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521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sch053706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r>
                        <a:rPr lang="ru-RU" sz="1100" u="none" strike="noStrike" dirty="0" smtClean="0">
                          <a:effectLst/>
                        </a:rPr>
                        <a:t>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521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sch053709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r>
                        <a:rPr lang="ru-RU" sz="1100" u="none" strike="noStrike" dirty="0" smtClean="0">
                          <a:effectLst/>
                        </a:rPr>
                        <a:t>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521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sch053710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r>
                        <a:rPr lang="ru-RU" sz="1100" u="none" strike="noStrike" dirty="0" smtClean="0">
                          <a:effectLst/>
                        </a:rPr>
                        <a:t>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521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sch053714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r>
                        <a:rPr lang="ru-RU" sz="1100" u="none" strike="noStrike" dirty="0" smtClean="0">
                          <a:effectLst/>
                        </a:rPr>
                        <a:t>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521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sch053716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 smtClean="0">
                          <a:effectLst/>
                        </a:rPr>
                        <a:t>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9521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sch053718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r>
                        <a:rPr lang="ru-RU" sz="1100" u="none" strike="noStrike" dirty="0" smtClean="0">
                          <a:effectLst/>
                        </a:rPr>
                        <a:t>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55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9803" y="194757"/>
            <a:ext cx="885698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МКОУ «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Гурхунская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СОШ» - 1 маркер, несоответствие школьным отметкам по математике в 6 классе, четвертные две четверки, а по ВПР две двойки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МКОУ «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Гасикская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СОШ»- 1 маркер - несоответствие школьным отметкам русский язык 6класс – четвертная 3,а по ВПР- 4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МКОУ «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Хурикская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СОШ» - 1 маркер завышены результаты по математике 5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классе</a:t>
            </a:r>
          </a:p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«5»-12;»4»-21;»3»-18;»2»-1;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усп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.- 98%; кач.-63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%.</a:t>
            </a:r>
          </a:p>
          <a:p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Халагская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СОШ – 1 маркер, завышены результаты по русскому языку в 5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(«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5»-2;»4»-8;»3»-1;»2»-0;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усп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.- 100%; кач.-90%:)</a:t>
            </a:r>
            <a:r>
              <a:rPr lang="ru-RU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(в 2019 году 1 маркер по математике в 4 классе, тоже завышено</a:t>
            </a:r>
            <a:r>
              <a:rPr lang="ru-RU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МКОУ «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Кюрягская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СОШ» -  1 маркер завышены результаты по русскому языку в 5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(«5»-1;»4»-8;»3»-2;»2»-0;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усп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.- 100%; кач.-81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%:)</a:t>
            </a:r>
          </a:p>
          <a:p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Марагинская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СОШ№2 -  1 маркер, завышены результаты по русскому языку в 5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«5»-2;»4»-5;»3»-0;»2»-0;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усп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.- 100%; кач.-100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%:</a:t>
            </a:r>
          </a:p>
          <a:p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МКОУ 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Гюхрягская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СОШ» - завышены результаты по русскому языку в 5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(«5»-0;»4»-12;»3»-6;»2»-0;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усп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.- 100%; кач.-66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%:</a:t>
            </a:r>
          </a:p>
        </p:txBody>
      </p:sp>
    </p:spTree>
    <p:extLst>
      <p:ext uri="{BB962C8B-B14F-4D97-AF65-F5344CB8AC3E}">
        <p14:creationId xmlns:p14="http://schemas.microsoft.com/office/powerpoint/2010/main" val="416853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889844"/>
            <a:ext cx="80648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МКОУ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Туруфская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СОШ»-1 маркер завышены результаты по русскому языку в 6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.. 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(«5»-1;»4»-8;»3»-3;»2»-1;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усп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.- 91%; кач.-69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%:</a:t>
            </a:r>
          </a:p>
          <a:p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МКОУ «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Тинитская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СОШ» - завышены результаты по русскому языку в 6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(«5»-7;»4»-9;»3»-9;»2»-0; усп.-100%;  кач.-64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%.</a:t>
            </a:r>
          </a:p>
          <a:p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МКОУ 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Цухтыгская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СОШ» - завышены результаты по русскому языку в 6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(«5»-1;»4»-5;»3»-2;»2»-0;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усп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.- 100%; кач.-75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  <a:p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МКОУ 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Аракская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СОШ» - 1 маркер завышены результаты по русскому языку в 6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..(«5»-2;»4»-4;»3»-2;»2»-0; усп.-100%;  кач.-75%( </a:t>
            </a:r>
            <a:r>
              <a:rPr lang="ru-RU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2019 году по математике в 4 </a:t>
            </a:r>
            <a:r>
              <a:rPr lang="ru-RU" i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кл.завышен</a:t>
            </a:r>
            <a:r>
              <a:rPr lang="ru-RU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результат)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35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013" y="980728"/>
            <a:ext cx="87129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Ханагская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СОШ -2 маркера, завышены результаты по русскому языку в 5 и 6 классах.( русский язык в 6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«5»-3;»4»-1;»3»-1;»2»-1;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усп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.- 83%; кач.-66%:5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кл.русский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язык29 уч.«5»-6;»4»-13;»3»-9;»2»-1;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усп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.- 96%; кач.-65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%)</a:t>
            </a:r>
          </a:p>
          <a:p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МКОУ «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Куркакская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СОШ»-2 маркера, завышены результаты по  русскому  языку  в 5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(«5»-1;»4»-6;»3»-4;»2»-0;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усп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.- 100%; кач.-63%:</a:t>
            </a:r>
          </a:p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,по математике в 6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(«5»-5;»4»-8;»3»-1;»2»-0;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усп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.- 100%; кач.-92%:</a:t>
            </a:r>
          </a:p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МКОУ «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Сиртычская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СОШ» - 3 маркера завышены результаты по русскому языку в  6 классе и по математике 5и 6  классах,</a:t>
            </a:r>
          </a:p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(6кл.русский яз. «5»-6;»4»-14;»3»-14;»2»-2; усп.-94%;  кач.-55%:)</a:t>
            </a:r>
          </a:p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(5кл.математика - («5»-14;»4»-25;»3»-13;»2»-0;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усп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.- 100%; кач.-92%:)</a:t>
            </a:r>
          </a:p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(6кл.математика - («5»-17;»4»-14;»3»-15;»2»-0; </a:t>
            </a:r>
            <a:r>
              <a:rPr lang="ru-RU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усп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.- 100%; кач.-67%:)</a:t>
            </a:r>
          </a:p>
          <a:p>
            <a:r>
              <a:rPr lang="ru-RU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(2019 году – 1маркер по русскому языку в 5кл.,2018-2017году по два маркера тоже завышены материалы по русскому языку и математике в 4 классе.)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58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0727768"/>
              </p:ext>
            </p:extLst>
          </p:nvPr>
        </p:nvGraphicFramePr>
        <p:xfrm>
          <a:off x="611560" y="908720"/>
          <a:ext cx="8136904" cy="54006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97726"/>
                <a:gridCol w="1161011"/>
                <a:gridCol w="1058665"/>
                <a:gridCol w="1043109"/>
                <a:gridCol w="587056"/>
                <a:gridCol w="645188"/>
                <a:gridCol w="844149"/>
              </a:tblGrid>
              <a:tr h="3416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Статистика по отметкам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846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084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ВПР 2020. 5 класс (по программе 4 класса)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846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Предмет: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Математика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846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Максимальный первичный балл: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846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Дата: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14.09.2020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846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084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Группы участников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Кол-во ОО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Кол-во участников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846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Вся выборка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35349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1369699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6,98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27,09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43,97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21,96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846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Республика Дагестан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1219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40284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11,14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34,54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39,13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15,19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084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Табасаранский муниципальный район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809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8,41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36,96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40,67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13,97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70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Муниципальное казенное образовательное учреждение "Хурикская СОШ"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1,49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26,87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50,75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20,9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70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Муниципальное казенное образовательное учреждение "Сиртичская СОШ"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0.00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26.79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44.64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28.57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32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7961131"/>
              </p:ext>
            </p:extLst>
          </p:nvPr>
        </p:nvGraphicFramePr>
        <p:xfrm>
          <a:off x="179512" y="332652"/>
          <a:ext cx="8496943" cy="61206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21520"/>
                <a:gridCol w="1212383"/>
                <a:gridCol w="1105509"/>
                <a:gridCol w="1089264"/>
                <a:gridCol w="613031"/>
                <a:gridCol w="673736"/>
                <a:gridCol w="881500"/>
              </a:tblGrid>
              <a:tr h="4692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ВПР 2020. 5 класс (по программе 4 класса)русский язык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</a:tr>
              <a:tr h="2550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Республика Дагестан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1220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39969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17.96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41.54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33.14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7.36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</a:tr>
              <a:tr h="4692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Табасаранский муниципальный район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10.69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38.70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41.65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8.97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</a:tr>
              <a:tr h="7038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Муниципальное казенное образовательное учреждение "Ханагская СОШ"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3.45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31.03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44.83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20.69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</a:tr>
              <a:tr h="7038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Муниципальное казенное образовательное учреждение "Марагинская СОШ №2"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0.00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0.00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71.43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28.57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</a:tr>
              <a:tr h="7038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Муниципальное казенное образовательное учреждение "Халагская СОШ"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0.00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9.09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72.73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18.18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</a:tr>
              <a:tr h="7038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Муниципальное казенное образовательное учреждение "Сиртичская СОШ"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7.41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35.19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44.44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12.96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</a:tr>
              <a:tr h="7038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Муниципальное казенное образовательное учреждение "Гюхрягская СОШ"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0.00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33.33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66.67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0.00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</a:tr>
              <a:tr h="7038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Муниципальное казенное образовательное учреждение "Кюрягская СОШ"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0.00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18.18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72.73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9.09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</a:tr>
              <a:tr h="7038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Муниципальное казенное образовательное учреждение "Куркакская СОШ"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0.00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33.33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58.33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8.33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889" marR="67889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5844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789646"/>
              </p:ext>
            </p:extLst>
          </p:nvPr>
        </p:nvGraphicFramePr>
        <p:xfrm>
          <a:off x="179512" y="620693"/>
          <a:ext cx="8964489" cy="60486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82277"/>
                <a:gridCol w="1279095"/>
                <a:gridCol w="1166340"/>
                <a:gridCol w="1149200"/>
                <a:gridCol w="646764"/>
                <a:gridCol w="710808"/>
                <a:gridCol w="930005"/>
              </a:tblGrid>
              <a:tr h="2106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Статистика по отметкам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</a:tr>
              <a:tr h="2106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</a:tr>
              <a:tr h="3817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ВПР 2020. 6 класс (по программе 5 класса)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</a:tr>
              <a:tr h="2106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Предмет: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Русский язык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</a:tr>
              <a:tr h="2106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Максимальный первичный балл: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45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</a:tr>
              <a:tr h="2106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Дата: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14.09.2020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900">
                        <a:effectLst/>
                        <a:latin typeface="Calibri"/>
                      </a:endParaRPr>
                    </a:p>
                  </a:txBody>
                  <a:tcPr marL="55914" marR="55914" marT="0" marB="0" anchor="b"/>
                </a:tc>
              </a:tr>
              <a:tr h="3817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Группы участников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Кол-во ОО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Кол-во участников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5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</a:tr>
              <a:tr h="2074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Вся выборка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35560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1304778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19,82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40,17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30,38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9,63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</a:tr>
              <a:tr h="2074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Республика Дагестан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1240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38990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19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43,7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29,64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7,67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</a:tr>
              <a:tr h="3817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Табасаранский муниципальный район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57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797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11,29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45,42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35,51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7,78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</a:tr>
              <a:tr h="5725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Муниципальное казенное образовательное учреждение "Ханагская СОШ"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43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9.30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27.91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39.53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23.26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</a:tr>
              <a:tr h="5725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Муниципальное казенное образовательное учреждение "Туруфская СОШ"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12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0.00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25.00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66.67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8.33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</a:tr>
              <a:tr h="5725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Муниципальное казенное образовательное учреждение "Сиртичская СОШ"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47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4.26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42.55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38.30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14.89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</a:tr>
              <a:tr h="5725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Муниципальное казенное образовательное учреждение "Тинитская СОШ"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24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0.00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33.33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41.67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25.00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</a:tr>
              <a:tr h="5725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Муниципальное казенное образовательное учреждение "Цухтыгская СОШ"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8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0.00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37.50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62.50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0.00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</a:tr>
              <a:tr h="5725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Муниципальное казенное образовательное учреждение "Аракcкая СОШ"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8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0.00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12.50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50.00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37.50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914" marR="55914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4054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1046506"/>
              </p:ext>
            </p:extLst>
          </p:nvPr>
        </p:nvGraphicFramePr>
        <p:xfrm>
          <a:off x="323529" y="-1"/>
          <a:ext cx="8352926" cy="62373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72001"/>
                <a:gridCol w="1191834"/>
                <a:gridCol w="1086772"/>
                <a:gridCol w="1070802"/>
                <a:gridCol w="602641"/>
                <a:gridCol w="662317"/>
                <a:gridCol w="866559"/>
              </a:tblGrid>
              <a:tr h="10563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ВПР 2020. 6 класс (по программе 5 класса)математика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632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Вся выборка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35567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1302933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18.25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38.15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30.19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13.42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632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Республика Дагестан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1242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39175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16.89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42.38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29.95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10.79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0060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Табасаранский муниципальный район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799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12.64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40.80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32.42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14.14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524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Муниципальное казенное образовательное учреждение "Сиртичская СОШ"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2.08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33.33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27.08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37.50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524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Муниципальное казенное образовательное учреждение "Куркакская СОШ"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0.00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7.14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64.29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28.57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365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7030099"/>
              </p:ext>
            </p:extLst>
          </p:nvPr>
        </p:nvGraphicFramePr>
        <p:xfrm>
          <a:off x="179511" y="836712"/>
          <a:ext cx="8712968" cy="56166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95795"/>
                <a:gridCol w="1243207"/>
                <a:gridCol w="1133615"/>
                <a:gridCol w="1116957"/>
                <a:gridCol w="628618"/>
                <a:gridCol w="690865"/>
                <a:gridCol w="903911"/>
              </a:tblGrid>
              <a:tr h="8794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ВПР 2020. 7 класс (по программе 6 класса)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4983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Предмет: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Русский язык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4983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Максимальный первичный балл: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4983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Дата: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14.09.2020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4983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8794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Группы участников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Кол-во ОО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Кол-во участников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24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Вся выборка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35496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1208149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24,73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40,66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28,41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6,2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24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Республика Дагестан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1231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36032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24,49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45,04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25,78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4,68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8794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Табасаранский муниципальный район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793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20,43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45,02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28,37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6,18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2054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727219"/>
              </p:ext>
            </p:extLst>
          </p:nvPr>
        </p:nvGraphicFramePr>
        <p:xfrm>
          <a:off x="251518" y="620692"/>
          <a:ext cx="8784977" cy="59046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20554"/>
                <a:gridCol w="1253481"/>
                <a:gridCol w="1142984"/>
                <a:gridCol w="1126188"/>
                <a:gridCol w="633813"/>
                <a:gridCol w="696575"/>
                <a:gridCol w="911382"/>
              </a:tblGrid>
              <a:tr h="4449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Статистика по отметкам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7852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ВПР 2020. 7 класс (по программе 6 класса)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4449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Предмет: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Математика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4449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Максимальный первичный балл: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4449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Дата: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14.09.2020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7852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Группы участников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Кол-во ОО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Кол-во участников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39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Вся выборка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35467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1210889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20,09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48,79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26,84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4,28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39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Республика Дагестан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1230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35828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16,01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52,3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27,38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4,31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852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Табасаранский муниципальный район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788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10,91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50,38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33,88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4,82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449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Статистика по отметкам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4449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238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9654102"/>
              </p:ext>
            </p:extLst>
          </p:nvPr>
        </p:nvGraphicFramePr>
        <p:xfrm>
          <a:off x="323529" y="836712"/>
          <a:ext cx="8424934" cy="53285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96760"/>
                <a:gridCol w="1202109"/>
                <a:gridCol w="1096140"/>
                <a:gridCol w="946936"/>
                <a:gridCol w="740933"/>
                <a:gridCol w="607836"/>
                <a:gridCol w="934220"/>
              </a:tblGrid>
              <a:tr h="3561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Статистика по отметкам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968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1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ВПР 2020. 8 класс (по программе 7 класса)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1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Предмет: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Русский язык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1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Максимальный первичный балл: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968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Дата: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14.09.2020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968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1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Группы участников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Кол-во ОО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Кол-во участников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1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Вся выборка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35475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1091372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25,49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44,17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25,96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4,39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1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Республика Дагестан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1220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31123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22,57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47,84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25,38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4,21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1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Табасаранский муниципальный район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661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12,1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44,93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37,37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5,6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485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7504597"/>
              </p:ext>
            </p:extLst>
          </p:nvPr>
        </p:nvGraphicFramePr>
        <p:xfrm>
          <a:off x="395537" y="692698"/>
          <a:ext cx="8568950" cy="5760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46277"/>
                <a:gridCol w="1222658"/>
                <a:gridCol w="1114877"/>
                <a:gridCol w="963123"/>
                <a:gridCol w="753598"/>
                <a:gridCol w="618227"/>
                <a:gridCol w="950190"/>
              </a:tblGrid>
              <a:tr h="3681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Статистика по отметкам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7146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ВПР 2020. 8 класс (по программе 7 класса)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3681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Предмет: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Математика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7146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Максимальный первичный балл: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3681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Дата: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14.09.2020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3681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b"/>
                </a:tc>
              </a:tr>
              <a:tr h="7146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Группы участников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Кол-во ОО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Кол-во участников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146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Вся выборка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35451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1090334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17,36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50,21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25,93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6,5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146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Республика Дагестан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1222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31326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14,84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54,63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25,56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4,97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146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Табасаранский муниципальный район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662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14,2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50,45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29,76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5,59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645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8192864"/>
              </p:ext>
            </p:extLst>
          </p:nvPr>
        </p:nvGraphicFramePr>
        <p:xfrm>
          <a:off x="323528" y="836712"/>
          <a:ext cx="8280919" cy="53285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47243"/>
                <a:gridCol w="1181560"/>
                <a:gridCol w="1077403"/>
                <a:gridCol w="930749"/>
                <a:gridCol w="728268"/>
                <a:gridCol w="597446"/>
                <a:gridCol w="918250"/>
              </a:tblGrid>
              <a:tr h="3561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Статистика по отметкам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968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1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ВПР 2020. 9 класс (по программе 8 класса)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1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Предмет: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Русский язык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1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Максимальный первичный балл: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968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Дата: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14.09.2020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968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1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Группы участников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Кол-во ОО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Кол-во участников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1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Вся выборка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24781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685637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29,58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34,79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30,41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5,23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1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Республика Дагестан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474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9299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25,59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40,89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29,68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3,84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1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Табасаранский муниципальный район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16,16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45,45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33,33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5,05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100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1133985"/>
              </p:ext>
            </p:extLst>
          </p:nvPr>
        </p:nvGraphicFramePr>
        <p:xfrm>
          <a:off x="611557" y="908721"/>
          <a:ext cx="8064898" cy="52565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72968"/>
                <a:gridCol w="1150737"/>
                <a:gridCol w="1049297"/>
                <a:gridCol w="906470"/>
                <a:gridCol w="709269"/>
                <a:gridCol w="581861"/>
                <a:gridCol w="894296"/>
              </a:tblGrid>
              <a:tr h="4208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Статистика по отметкам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8904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ВПР 2020. 9 класс (по программе 8 класса)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071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Предмет: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Математика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8904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Максимальный первичный балл: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071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Дата: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14.09.2020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8904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Группы участников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Кол-во ОО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Кол-во участников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8904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Вся выборка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24726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689772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19,24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57,98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20,93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1,85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8904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Республика Дагестан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457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9266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13,84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58,7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23,97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3,49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8904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Табасаранский муниципальный район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118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10,62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55,75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29,2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4,42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998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8496944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</a:rPr>
              <a:t>Методика расчета показателя</a:t>
            </a:r>
          </a:p>
          <a:p>
            <a:pPr algn="ctr"/>
            <a:r>
              <a:rPr lang="ru-RU" b="1" dirty="0">
                <a:solidFill>
                  <a:srgbClr val="0070C0"/>
                </a:solidFill>
              </a:rPr>
              <a:t>«Уровень объективности оценки образовательных</a:t>
            </a:r>
          </a:p>
          <a:p>
            <a:pPr algn="ctr"/>
            <a:r>
              <a:rPr lang="ru-RU" b="1" dirty="0">
                <a:solidFill>
                  <a:srgbClr val="0070C0"/>
                </a:solidFill>
              </a:rPr>
              <a:t>результатов ВПР</a:t>
            </a:r>
            <a:r>
              <a:rPr lang="ru-RU" b="1" dirty="0" smtClean="0">
                <a:solidFill>
                  <a:srgbClr val="0070C0"/>
                </a:solidFill>
              </a:rPr>
              <a:t>»</a:t>
            </a:r>
          </a:p>
          <a:p>
            <a:pPr algn="ctr"/>
            <a:endParaRPr lang="ru-RU" b="1" dirty="0">
              <a:solidFill>
                <a:srgbClr val="0070C0"/>
              </a:solidFill>
            </a:endParaRP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 первом этапе производится выявление (маркировка)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образовательных организаций с одним из следующих признаков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необъективности: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 завышенные значения среднего балла ВПР по русскому языку и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математике в 4 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,5и 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классах;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 несоответствие результатов ВПР по русскому языку и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математике в 4 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,5и 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классах и школьных отметок;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 резкое возрастание результатов одной параллели от 4 класса к 5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 русскому языку и математике;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 резкое возрастание результатов одной параллели от 5 класса к 6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 русскому языку и математике;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 резкое падение результатов одной параллели от 4 класса к 5 по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русскому языку и математике;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 резкое падение результатов одной параллели от 5 класса к 6 по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русскому языку и математике;</a:t>
            </a:r>
          </a:p>
        </p:txBody>
      </p:sp>
    </p:spTree>
    <p:extLst>
      <p:ext uri="{BB962C8B-B14F-4D97-AF65-F5344CB8AC3E}">
        <p14:creationId xmlns:p14="http://schemas.microsoft.com/office/powerpoint/2010/main" val="283586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80670"/>
            <a:ext cx="813690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</a:rPr>
              <a:t>Методика расчета показателя</a:t>
            </a:r>
          </a:p>
          <a:p>
            <a:pPr algn="ctr"/>
            <a:r>
              <a:rPr lang="ru-RU" b="1" dirty="0">
                <a:solidFill>
                  <a:srgbClr val="0070C0"/>
                </a:solidFill>
              </a:rPr>
              <a:t>«Уровень объективности оценки образовательных</a:t>
            </a:r>
          </a:p>
          <a:p>
            <a:pPr algn="ctr"/>
            <a:r>
              <a:rPr lang="ru-RU" b="1" dirty="0">
                <a:solidFill>
                  <a:srgbClr val="0070C0"/>
                </a:solidFill>
              </a:rPr>
              <a:t>результатов ВПР</a:t>
            </a:r>
            <a:r>
              <a:rPr lang="ru-RU" b="1" dirty="0" smtClean="0">
                <a:solidFill>
                  <a:srgbClr val="0070C0"/>
                </a:solidFill>
              </a:rPr>
              <a:t>»</a:t>
            </a:r>
          </a:p>
          <a:p>
            <a:pPr algn="ctr"/>
            <a:endParaRPr lang="ru-RU" b="1" dirty="0">
              <a:solidFill>
                <a:srgbClr val="0070C0"/>
              </a:solidFill>
            </a:endParaRPr>
          </a:p>
          <a:p>
            <a:r>
              <a:rPr lang="ru-RU" sz="2000" dirty="0">
                <a:solidFill>
                  <a:srgbClr val="0070C0"/>
                </a:solidFill>
              </a:rPr>
              <a:t>• 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втором этапе 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производится 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вычисление процента образовательных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организаций субъекта Российской Федерации, промаркированных хотя 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бы по 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одному признаку необъективности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Третий этап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• Вычисление индекса объективности для каждого субъекта Российской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Федерации как разности «100-процент образовательных организаций,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промаркированных хотя бы по одному признаку необъективности».</a:t>
            </a:r>
          </a:p>
          <a:p>
            <a:endParaRPr lang="ru-RU" sz="20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Маркировка </a:t>
            </a:r>
            <a:r>
              <a:rPr lang="ru-RU" sz="1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 производится для ОО с повышенным уровнем результатов по ЕГЭ и отмеченных</a:t>
            </a:r>
          </a:p>
          <a:p>
            <a:r>
              <a:rPr lang="ru-RU" sz="1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региональными координаторами как ОО со стабильно высокими результатами</a:t>
            </a:r>
            <a:endParaRPr lang="ru-RU" sz="1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71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nivanteevka.ru/upload/resizeproxy/720_/d7263fdf8b61b3b05b39fae28bd6e373.jpg?16138296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460"/>
            <a:ext cx="8064896" cy="66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361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052736"/>
            <a:ext cx="777686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Рекомендации для объективного проведения ВПР-2021:</a:t>
            </a:r>
            <a:endParaRPr lang="ru-RU" sz="2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МКУ «УО»</a:t>
            </a:r>
            <a:endParaRPr lang="ru-RU" sz="2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1.Обеспечить муниципальную перепроверку работ ВПР-2021 по русскому языку и математике в 4-5 классах в МКОУ «</a:t>
            </a:r>
            <a:r>
              <a:rPr lang="ru-RU" sz="2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Сиртычская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СОШ»(которая четыре года подряд попадает в критику по необъективному оцениванию работ) ,по русскому языку в 5-6 классах в МКОУ «</a:t>
            </a:r>
            <a:r>
              <a:rPr lang="ru-RU" sz="2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Халагская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СОШ» и «</a:t>
            </a:r>
            <a:r>
              <a:rPr lang="ru-RU" sz="2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Аракская»СОШ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(два года подряд попадают в критику по необъективному оцениванию работ ВПР).на базе МКОУ «Гимназия Табасаранского района».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30-марта 2021 г. провести семинар с ответственными  по ВПР по процедуре проведения и оценивания  ВПР-2021.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3.Командировать работников МКУ «УО» в ОО, которые попали в критику по необъективному оцениванию ВПР-2020.</a:t>
            </a:r>
          </a:p>
        </p:txBody>
      </p:sp>
    </p:spTree>
    <p:extLst>
      <p:ext uri="{BB962C8B-B14F-4D97-AF65-F5344CB8AC3E}">
        <p14:creationId xmlns:p14="http://schemas.microsoft.com/office/powerpoint/2010/main" val="66874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474344"/>
            <a:ext cx="8208912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  <a:p>
            <a:pPr algn="ctr"/>
            <a:r>
              <a:rPr lang="ru-RU" sz="2000" b="1" dirty="0" smtClean="0">
                <a:solidFill>
                  <a:srgbClr val="0070C0"/>
                </a:solidFill>
              </a:rPr>
              <a:t>Рекомендации для </a:t>
            </a:r>
            <a:r>
              <a:rPr lang="ru-RU" sz="2000" b="1" dirty="0">
                <a:solidFill>
                  <a:srgbClr val="0070C0"/>
                </a:solidFill>
              </a:rPr>
              <a:t>руководителей ОО</a:t>
            </a:r>
            <a:r>
              <a:rPr lang="ru-RU" sz="2000" b="1" dirty="0" smtClean="0">
                <a:solidFill>
                  <a:srgbClr val="0070C0"/>
                </a:solidFill>
              </a:rPr>
              <a:t>:</a:t>
            </a:r>
          </a:p>
          <a:p>
            <a:endParaRPr lang="ru-RU" sz="2000" dirty="0">
              <a:solidFill>
                <a:srgbClr val="0070C0"/>
              </a:solidFill>
            </a:endParaRPr>
          </a:p>
          <a:p>
            <a:r>
              <a:rPr lang="ru-RU" sz="2000" dirty="0" smtClean="0">
                <a:solidFill>
                  <a:srgbClr val="0070C0"/>
                </a:solidFill>
              </a:rPr>
              <a:t>-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разработать </a:t>
            </a:r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нормативную базу проведения и обеспечения объективности результатов ВПР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-усилить меры по обеспечению информационной безопасности в период проведения ВПР; </a:t>
            </a:r>
          </a:p>
          <a:p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-обеспечить присутствие общественных наблюдателей в аудиториях проведения ВПР и проверки работ участников ВПР; </a:t>
            </a:r>
          </a:p>
          <a:p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-в качестве общественных наблюдателей привлекать лиц, не работающих в данной образовательной организации и не являющихся родителями (лицами их замещающих) обучающихся класса, в котором проводится ВПР; </a:t>
            </a:r>
          </a:p>
          <a:p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привлекать к проведению ВПР организаторов в аудитории из числа педагогов, не работающих в данном классе и не преподающих данный предмет;</a:t>
            </a:r>
          </a:p>
        </p:txBody>
      </p:sp>
    </p:spTree>
    <p:extLst>
      <p:ext uri="{BB962C8B-B14F-4D97-AF65-F5344CB8AC3E}">
        <p14:creationId xmlns:p14="http://schemas.microsoft.com/office/powerpoint/2010/main" val="410771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576" y="764703"/>
            <a:ext cx="799288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организовать проверку работ участников ВПР строго в соответствии с критериями оценивания работ, для этого необходимо провести коллегиальное обсуждение экспертами подходов к оцениванию работ участников ВПР; 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назначить в качестве экспертов по проверке работ участников ВПР учителей, имеющих опыт преподавания по соответствующему учебному предмету не менее 3-х лет (по возможности образовательной организации) и не работающих в данном классе, задействовать в проверке работ начальной школы учителей средней школы; 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-не допускать мер применения наказания учителей за низкие результаты. 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-рассмотреть результаты ВПР на педагогическом совете школы;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-ознакомить с результатами ВПР на родительском собрании.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-организовать в рамках ШМО организационно-методические  мероприятия,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направленные на повышение качества начального и основного общего образования и подготовку к ВПР;</a:t>
            </a:r>
          </a:p>
        </p:txBody>
      </p:sp>
    </p:spTree>
    <p:extLst>
      <p:ext uri="{BB962C8B-B14F-4D97-AF65-F5344CB8AC3E}">
        <p14:creationId xmlns:p14="http://schemas.microsoft.com/office/powerpoint/2010/main" val="32408615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443841"/>
            <a:ext cx="79208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/>
              <a:t>-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проводить тщательный анализ количественных и качественных 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результатов  ВПР 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каждым учителем 4-х классов, учителями-предметниками 5-х и 11-х классов для выявления проблемных зон отдельных классов 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отдельных 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обучающихся.</a:t>
            </a:r>
          </a:p>
          <a:p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b="1" u="sng" dirty="0"/>
              <a:t> </a:t>
            </a:r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перед загрузкой протоколов по итогам проведения ВПР по каждому предмету вывести средний балл ,для сравнения с итогами прошлого </a:t>
            </a:r>
            <a:r>
              <a:rPr lang="ru-RU" sz="24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года,разница</a:t>
            </a:r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не должна составлять более 15%.</a:t>
            </a:r>
          </a:p>
        </p:txBody>
      </p:sp>
    </p:spTree>
    <p:extLst>
      <p:ext uri="{BB962C8B-B14F-4D97-AF65-F5344CB8AC3E}">
        <p14:creationId xmlns:p14="http://schemas.microsoft.com/office/powerpoint/2010/main" val="314645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764705"/>
            <a:ext cx="74888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«Объективное проведение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любых оценочных 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процедур 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ключевой фактор 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повышении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качества образования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36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надо </a:t>
            </a:r>
            <a:r>
              <a:rPr lang="ru-RU" sz="36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бояться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низких результатов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ru-RU" sz="36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надо их анализировать 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использовать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своей работе.»</a:t>
            </a:r>
            <a:endParaRPr lang="ru-RU" sz="3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70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733</TotalTime>
  <Words>2370</Words>
  <Application>Microsoft Office PowerPoint</Application>
  <PresentationFormat>Экран (4:3)</PresentationFormat>
  <Paragraphs>982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 </vt:lpstr>
      <vt:lpstr>Презентация PowerPoint</vt:lpstr>
      <vt:lpstr>Презентация PowerPoint</vt:lpstr>
      <vt:lpstr>График проведения ВПР-2020 (Осень)</vt:lpstr>
      <vt:lpstr>Презентация PowerPoint</vt:lpstr>
      <vt:lpstr>Список образовательных организаций Табасаранского района, в которых были выявлены признаки необъективности результатов ВПР 2017-2020гг.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На тему:   «Информация об итогах  Всероссийских проверочных работ(ВПР) в образовательных организациях Табасаранского района за 2020 год  и особенности проведения  ВПР-2021».  Подготовила методист МКУ «УО»  Габибова А.Э.</dc:title>
  <dc:creator>Salman</dc:creator>
  <cp:lastModifiedBy>Аля</cp:lastModifiedBy>
  <cp:revision>73</cp:revision>
  <cp:lastPrinted>2021-03-23T12:47:20Z</cp:lastPrinted>
  <dcterms:created xsi:type="dcterms:W3CDTF">2021-03-17T19:19:16Z</dcterms:created>
  <dcterms:modified xsi:type="dcterms:W3CDTF">2021-03-30T10:36:13Z</dcterms:modified>
</cp:coreProperties>
</file>